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37" r:id="rId1"/>
  </p:sldMasterIdLst>
  <p:sldIdLst>
    <p:sldId id="256" r:id="rId2"/>
    <p:sldId id="257" r:id="rId3"/>
    <p:sldId id="272" r:id="rId4"/>
    <p:sldId id="258" r:id="rId5"/>
    <p:sldId id="277" r:id="rId6"/>
    <p:sldId id="278" r:id="rId7"/>
    <p:sldId id="262" r:id="rId8"/>
    <p:sldId id="279" r:id="rId9"/>
    <p:sldId id="263" r:id="rId10"/>
    <p:sldId id="273" r:id="rId11"/>
    <p:sldId id="275" r:id="rId12"/>
    <p:sldId id="274" r:id="rId13"/>
    <p:sldId id="282" r:id="rId14"/>
    <p:sldId id="276" r:id="rId15"/>
    <p:sldId id="286" r:id="rId16"/>
    <p:sldId id="301" r:id="rId17"/>
    <p:sldId id="293" r:id="rId18"/>
    <p:sldId id="302" r:id="rId19"/>
    <p:sldId id="303" r:id="rId20"/>
    <p:sldId id="304" r:id="rId21"/>
    <p:sldId id="305" r:id="rId22"/>
    <p:sldId id="306" r:id="rId23"/>
    <p:sldId id="307" r:id="rId24"/>
    <p:sldId id="308" r:id="rId25"/>
    <p:sldId id="288" r:id="rId26"/>
    <p:sldId id="291" r:id="rId27"/>
    <p:sldId id="298" r:id="rId28"/>
    <p:sldId id="297" r:id="rId29"/>
    <p:sldId id="292" r:id="rId30"/>
    <p:sldId id="313" r:id="rId31"/>
    <p:sldId id="295" r:id="rId32"/>
    <p:sldId id="296" r:id="rId33"/>
    <p:sldId id="314" r:id="rId34"/>
    <p:sldId id="315" r:id="rId35"/>
    <p:sldId id="316" r:id="rId36"/>
    <p:sldId id="317" r:id="rId37"/>
    <p:sldId id="318" r:id="rId38"/>
    <p:sldId id="319" r:id="rId39"/>
    <p:sldId id="320" r:id="rId40"/>
  </p:sldIdLst>
  <p:sldSz cx="12192000" cy="6858000"/>
  <p:notesSz cx="6858000" cy="9144000"/>
  <p:defaultTextStyle>
    <a:defPPr>
      <a:defRPr lang="ko-KR"/>
    </a:defPPr>
    <a:lvl1pPr marL="0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53898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107796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61693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215591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769489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323387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877285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431182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92" autoAdjust="0"/>
    <p:restoredTop sz="94660"/>
  </p:normalViewPr>
  <p:slideViewPr>
    <p:cSldViewPr snapToGrid="0" snapToObjects="1">
      <p:cViewPr varScale="1">
        <p:scale>
          <a:sx n="128" d="100"/>
          <a:sy n="128" d="100"/>
        </p:scale>
        <p:origin x="360" y="17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7T17:26:55.830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0 66 24575,'74'4'0,"-1"0"0,-15-2 0,11 1 0,3 2 0,10-1 0,-45-3 0,46 3 0,-60-4 0,-2 0 0,1 0 0,-4 0 0,3 0 0,-4 0 0,4 0 0,-3 0 0,4 0 0,-1 0 0,-3 0 0,8 0 0,-8 0 0,3 0 0,-4 0 0,0 0 0,-1 0 0,1 0 0,-4 0 0,2 0 0,-2 0 0,4 0 0,-1 0 0,1 0 0,-4 0 0,2 0 0,-6 0 0,2 0 0,-3 0 0,-1 0 0,1 0 0,-1 0 0,1 0 0,0 0 0,-1 0 0,1 0 0,-1 0 0,1 0 0,-1 0 0,1 0 0,-1 0 0,1 0 0,-1 0 0,1 0 0,-1 0 0,1 0 0,4 0 0,0 0 0,5 0 0,-1 0 0,-3 0 0,3 0 0,-4 0 0,5 0 0,-4 0 0,2 0 0,-6 0 0,6 0 0,-6 0 0,3 0 0,-5 0 0,1 0 0,-1 0 0,1 0 0,-1 0 0,1 0 0,-1 0 0,1 0 0,-1 0 0,1-4 0,-1 3 0,1-2 0,0 3 0,-1 0 0,1 0 0,-1-3 0,1 2 0,3-2 0,-2 3 0,2 0 0,1-4 0,-3 3 0,2-3 0,-3 4 0,-1 0 0,1 0 0,3 0 0,-2 0 0,2 0 0,1 0 0,-3 0 0,6 0 0,-6 0 0,6 0 0,-2 0 0,0 0 0,2 0 0,-2 0 0,0 0 0,2 0 0,-2 0 0,4 0 0,-5 0 0,4-3 0,-4 2 0,5-3 0,0 4 0,-1 0 0,1 0 0,0 0 0,-1 0 0,1 0 0,5 0 0,0 0 0,1 0 0,3 0 0,-3 0 0,4-4 0,0 3 0,1-3 0,-1 4 0,1 0 0,-1 0 0,6 0 0,-4 0 0,4 0 0,0 0 0,-5 0 0,5 0 0,-10 0 0,3 0 0,-8 0 0,3 0 0,-4 0 0,-4 0 0,2 0 0,-2 0 0,4 0 0,-5 0 0,4 0 0,-3 0 0,3-4 0,1 3 0,-4-3 0,2 1 0,-6 2 0,6-3 0,-2 0 0,0 3 0,2-2 0,-2 3 0,0 0 0,2 0 0,-2 0 0,-1 0 0,4 0 0,-3 0 0,-1 0 0,4 0 0,-3 0 0,3 0 0,1 0 0,-1 0 0,1 0 0,0 0 0,-1 0 0,6 0 0,-4 0 0,3 0 0,-4 0 0,-1 0 0,1 0 0,0 0 0,-5 0 0,0 0 0,-1 0 0,2 0 0,4 0 0,4 0 0,-3 0 0,8 4 0,-3-3 0,4 3 0,1 0 0,-1-3 0,-4 3 0,3-4 0,-3 0 0,4 0 0,1 0 0,-1 0 0,0 0 0,6 0 0,2 0 0,4 0 0,1 0 0,0 0 0,0 0 0,0 0 0,0 0 0,-1 0 0,1 0 0,0 0 0,0 0 0,-6 0 0,4 0 0,-9 0 0,9 0 0,-9 0 0,4 0 0,-6 0 0,-4 0 0,3 0 0,-8 0 0,8 0 0,-8 0 0,8 0 0,-8 0 0,8 0 0,-8 0 0,8 0 0,-3 0 0,-1 0 0,5 0 0,-10 0 0,10 0 0,-9 0 0,3 0 0,-4 0 0,-1 0 0,1 0 0,-4 0 0,2 0 0,-2 0 0,4 0 0,-1 0 0,1 0 0,0 0 0,-1 0 0,1 0 0,0 0 0,-1 0 0,1 0 0,0 0 0,-5 0 0,4 0 0,-4 0 0,1 0 0,3 0 0,-8 0 0,8 0 0,-8 0 0,8 0 0,-7 0 0,6 0 0,-2 0 0,3 0 0,1 0 0,0 0 0,4 0 0,2-4 0,0-1 0,3 0 0,-3-3 0,4 7 0,-4-3 0,3 0 0,-3 3 0,-1-6 0,4 6 0,-8-3 0,8 4 0,-8 0 0,4 0 0,-6 0 0,1 0 0,0 0 0,-1 0 0,1 0 0,-5 0 0,4 0 0,-7 0 0,6 0 0,-2 0 0,0 0 0,2 0 0,-2 0 0,4 0 0,4 0 0,-3 0 0,3 0 0,-4 0 0,0 0 0,-1 0 0,1 0 0,0 0 0,-1 0 0,1 0 0,0 0 0,-5 0 0,4 0 0,-3 0 0,-1 0 0,4 0 0,-8 0 0,8 0 0,-7 0 0,2 0 0,1 0 0,-4 0 0,4 0 0,0 0 0,-4 0 0,4 0 0,-1 0 0,-2 0 0,2 0 0,-3 0 0,-1 0 0,1 0 0,0 0 0,-1 0 0,1 0 0,-1 0 0,1 0 0,-1 0 0,1 0 0,-1 0 0,1 0 0,-1 0 0,0 0 0,1 0 0,-1 0 0,1 0 0,-1 0 0,1 0 0,-1 0 0,1 0 0,-1 0 0,1 0 0,3 0 0,-2 0 0,3 0 0,-5 0 0,1 0 0,-1 0 0,1 0 0,-1 0 0,0 0 0,0 0 0,0 0 0,0 0 0,0 0 0,0 3 0,0-2 0,1 2 0,-1 1 0,1-3 0,-1 5 0,5-1 0,-3 2 0,2-2 0,1 2 0,-4-3 0,4 4 0,-5 0 0,1-1 0,0 1 0,-1-1 0,1 1 0,-1-1 0,1 1 0,-4 0 0,3-1 0,-7 1 0,4-1 0,-4 1 0,3-1 0,-2 1 0,2-1 0,-3 0 0,0 0 0,0 1 0,0-1 0,0 0 0,0 0 0,0 0 0,-3-3 0,2 3 0,-5-6 0,2 2 0,-4-3 0,1 0 0,-1 0 0,1 0 0,-1 0 0,1 0 0,-1 0 0,1 0 0,-1 0 0,1 0 0,-1 0 0,1 0 0,-1 0 0,1 0 0,-1 0 0,1 0 0,0 0 0,-1 0 0,0 0 0,1 0 0,-1 0 0,1 0 0,0 0 0,-1 0 0,1 0 0,-1 0 0,1 0 0,0 0 0,-1 0 0,1 0 0,0 0 0,0 0 0,-1 0 0,1 0 0,3-6 0,1-3 0,3-6 0,0-7 0,0-12 0,0-8 0,0 12 0,0 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7T17:27:00.685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1 1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6-07T17:27:05.771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1 0 24575,'0'0'0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1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3" y="3886200"/>
            <a:ext cx="8534400" cy="175260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553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106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660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2213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76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3320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87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4427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2"/>
            </a:lvl1pPr>
          </a:lstStyle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386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3398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2" y="274640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4365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3435" cy="114363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3435" cy="452691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5435" cy="365760"/>
          </a:xfrm>
        </p:spPr>
        <p:txBody>
          <a:bodyPr/>
          <a:lstStyle/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1435" cy="365760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184640" y="6388735"/>
            <a:ext cx="2844800" cy="365125"/>
          </a:xfrm>
        </p:spPr>
        <p:txBody>
          <a:bodyPr/>
          <a:lstStyle>
            <a:lvl1pPr>
              <a:defRPr sz="902"/>
            </a:lvl1pPr>
          </a:lstStyle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8262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1" cy="1362075"/>
          </a:xfrm>
        </p:spPr>
        <p:txBody>
          <a:bodyPr anchor="t"/>
          <a:lstStyle>
            <a:lvl1pPr algn="l">
              <a:defRPr sz="4812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4"/>
            <a:ext cx="10363201" cy="1500188"/>
          </a:xfrm>
        </p:spPr>
        <p:txBody>
          <a:bodyPr anchor="b"/>
          <a:lstStyle>
            <a:lvl1pPr marL="0" indent="0">
              <a:buNone/>
              <a:defRPr sz="2406">
                <a:solidFill>
                  <a:schemeClr val="tx1">
                    <a:tint val="75000"/>
                  </a:schemeClr>
                </a:solidFill>
              </a:defRPr>
            </a:lvl1pPr>
            <a:lvl2pPr marL="555338" indent="0">
              <a:buNone/>
              <a:defRPr sz="2206">
                <a:solidFill>
                  <a:schemeClr val="tx1">
                    <a:tint val="75000"/>
                  </a:schemeClr>
                </a:solidFill>
              </a:defRPr>
            </a:lvl2pPr>
            <a:lvl3pPr marL="1110676" indent="0">
              <a:buNone/>
              <a:defRPr sz="1905">
                <a:solidFill>
                  <a:schemeClr val="tx1">
                    <a:tint val="75000"/>
                  </a:schemeClr>
                </a:solidFill>
              </a:defRPr>
            </a:lvl3pPr>
            <a:lvl4pPr marL="1666013" indent="0">
              <a:buNone/>
              <a:defRPr sz="1704">
                <a:solidFill>
                  <a:schemeClr val="tx1">
                    <a:tint val="75000"/>
                  </a:schemeClr>
                </a:solidFill>
              </a:defRPr>
            </a:lvl4pPr>
            <a:lvl5pPr marL="2221352" indent="0">
              <a:buNone/>
              <a:defRPr sz="1704">
                <a:solidFill>
                  <a:schemeClr val="tx1">
                    <a:tint val="75000"/>
                  </a:schemeClr>
                </a:solidFill>
              </a:defRPr>
            </a:lvl5pPr>
            <a:lvl6pPr marL="2776690" indent="0">
              <a:buNone/>
              <a:defRPr sz="1704">
                <a:solidFill>
                  <a:schemeClr val="tx1">
                    <a:tint val="75000"/>
                  </a:schemeClr>
                </a:solidFill>
              </a:defRPr>
            </a:lvl6pPr>
            <a:lvl7pPr marL="3332028" indent="0">
              <a:buNone/>
              <a:defRPr sz="1704">
                <a:solidFill>
                  <a:schemeClr val="tx1">
                    <a:tint val="75000"/>
                  </a:schemeClr>
                </a:solidFill>
              </a:defRPr>
            </a:lvl7pPr>
            <a:lvl8pPr marL="3887366" indent="0">
              <a:buNone/>
              <a:defRPr sz="1704">
                <a:solidFill>
                  <a:schemeClr val="tx1">
                    <a:tint val="75000"/>
                  </a:schemeClr>
                </a:solidFill>
              </a:defRPr>
            </a:lvl8pPr>
            <a:lvl9pPr marL="4442703" indent="0">
              <a:buNone/>
              <a:defRPr sz="170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6850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409"/>
            </a:lvl1pPr>
            <a:lvl2pPr>
              <a:defRPr sz="2908"/>
            </a:lvl2pPr>
            <a:lvl3pPr>
              <a:defRPr sz="2406"/>
            </a:lvl3pPr>
            <a:lvl4pPr>
              <a:defRPr sz="2206"/>
            </a:lvl4pPr>
            <a:lvl5pPr>
              <a:defRPr sz="2206"/>
            </a:lvl5pPr>
            <a:lvl6pPr>
              <a:defRPr sz="2206"/>
            </a:lvl6pPr>
            <a:lvl7pPr>
              <a:defRPr sz="2206"/>
            </a:lvl7pPr>
            <a:lvl8pPr>
              <a:defRPr sz="2206"/>
            </a:lvl8pPr>
            <a:lvl9pPr>
              <a:defRPr sz="2206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409"/>
            </a:lvl1pPr>
            <a:lvl2pPr>
              <a:defRPr sz="2908"/>
            </a:lvl2pPr>
            <a:lvl3pPr>
              <a:defRPr sz="2406"/>
            </a:lvl3pPr>
            <a:lvl4pPr>
              <a:defRPr sz="2206"/>
            </a:lvl4pPr>
            <a:lvl5pPr>
              <a:defRPr sz="2206"/>
            </a:lvl5pPr>
            <a:lvl6pPr>
              <a:defRPr sz="2206"/>
            </a:lvl6pPr>
            <a:lvl7pPr>
              <a:defRPr sz="2206"/>
            </a:lvl7pPr>
            <a:lvl8pPr>
              <a:defRPr sz="2206"/>
            </a:lvl8pPr>
            <a:lvl9pPr>
              <a:defRPr sz="2206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1015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1" y="1535115"/>
            <a:ext cx="5386917" cy="639763"/>
          </a:xfrm>
        </p:spPr>
        <p:txBody>
          <a:bodyPr anchor="b"/>
          <a:lstStyle>
            <a:lvl1pPr marL="0" indent="0">
              <a:buNone/>
              <a:defRPr sz="2908" b="1"/>
            </a:lvl1pPr>
            <a:lvl2pPr marL="555338" indent="0">
              <a:buNone/>
              <a:defRPr sz="2406" b="1"/>
            </a:lvl2pPr>
            <a:lvl3pPr marL="1110676" indent="0">
              <a:buNone/>
              <a:defRPr sz="2206" b="1"/>
            </a:lvl3pPr>
            <a:lvl4pPr marL="1666013" indent="0">
              <a:buNone/>
              <a:defRPr sz="1905" b="1"/>
            </a:lvl4pPr>
            <a:lvl5pPr marL="2221352" indent="0">
              <a:buNone/>
              <a:defRPr sz="1905" b="1"/>
            </a:lvl5pPr>
            <a:lvl6pPr marL="2776690" indent="0">
              <a:buNone/>
              <a:defRPr sz="1905" b="1"/>
            </a:lvl6pPr>
            <a:lvl7pPr marL="3332028" indent="0">
              <a:buNone/>
              <a:defRPr sz="1905" b="1"/>
            </a:lvl7pPr>
            <a:lvl8pPr marL="3887366" indent="0">
              <a:buNone/>
              <a:defRPr sz="1905" b="1"/>
            </a:lvl8pPr>
            <a:lvl9pPr marL="4442703" indent="0">
              <a:buNone/>
              <a:defRPr sz="1905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1" y="2174876"/>
            <a:ext cx="5386917" cy="3951288"/>
          </a:xfrm>
        </p:spPr>
        <p:txBody>
          <a:bodyPr/>
          <a:lstStyle>
            <a:lvl1pPr>
              <a:defRPr sz="2908"/>
            </a:lvl1pPr>
            <a:lvl2pPr>
              <a:defRPr sz="2406"/>
            </a:lvl2pPr>
            <a:lvl3pPr>
              <a:defRPr sz="2206"/>
            </a:lvl3pPr>
            <a:lvl4pPr>
              <a:defRPr sz="1905"/>
            </a:lvl4pPr>
            <a:lvl5pPr>
              <a:defRPr sz="1905"/>
            </a:lvl5pPr>
            <a:lvl6pPr>
              <a:defRPr sz="1905"/>
            </a:lvl6pPr>
            <a:lvl7pPr>
              <a:defRPr sz="1905"/>
            </a:lvl7pPr>
            <a:lvl8pPr>
              <a:defRPr sz="1905"/>
            </a:lvl8pPr>
            <a:lvl9pPr>
              <a:defRPr sz="1905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74" y="1535115"/>
            <a:ext cx="5389034" cy="639763"/>
          </a:xfrm>
        </p:spPr>
        <p:txBody>
          <a:bodyPr anchor="b"/>
          <a:lstStyle>
            <a:lvl1pPr marL="0" indent="0">
              <a:buNone/>
              <a:defRPr sz="2908" b="1"/>
            </a:lvl1pPr>
            <a:lvl2pPr marL="555338" indent="0">
              <a:buNone/>
              <a:defRPr sz="2406" b="1"/>
            </a:lvl2pPr>
            <a:lvl3pPr marL="1110676" indent="0">
              <a:buNone/>
              <a:defRPr sz="2206" b="1"/>
            </a:lvl3pPr>
            <a:lvl4pPr marL="1666013" indent="0">
              <a:buNone/>
              <a:defRPr sz="1905" b="1"/>
            </a:lvl4pPr>
            <a:lvl5pPr marL="2221352" indent="0">
              <a:buNone/>
              <a:defRPr sz="1905" b="1"/>
            </a:lvl5pPr>
            <a:lvl6pPr marL="2776690" indent="0">
              <a:buNone/>
              <a:defRPr sz="1905" b="1"/>
            </a:lvl6pPr>
            <a:lvl7pPr marL="3332028" indent="0">
              <a:buNone/>
              <a:defRPr sz="1905" b="1"/>
            </a:lvl7pPr>
            <a:lvl8pPr marL="3887366" indent="0">
              <a:buNone/>
              <a:defRPr sz="1905" b="1"/>
            </a:lvl8pPr>
            <a:lvl9pPr marL="4442703" indent="0">
              <a:buNone/>
              <a:defRPr sz="1905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74" y="2174876"/>
            <a:ext cx="5389034" cy="3951288"/>
          </a:xfrm>
        </p:spPr>
        <p:txBody>
          <a:bodyPr/>
          <a:lstStyle>
            <a:lvl1pPr>
              <a:defRPr sz="2908"/>
            </a:lvl1pPr>
            <a:lvl2pPr>
              <a:defRPr sz="2406"/>
            </a:lvl2pPr>
            <a:lvl3pPr>
              <a:defRPr sz="2206"/>
            </a:lvl3pPr>
            <a:lvl4pPr>
              <a:defRPr sz="1905"/>
            </a:lvl4pPr>
            <a:lvl5pPr>
              <a:defRPr sz="1905"/>
            </a:lvl5pPr>
            <a:lvl6pPr>
              <a:defRPr sz="1905"/>
            </a:lvl6pPr>
            <a:lvl7pPr>
              <a:defRPr sz="1905"/>
            </a:lvl7pPr>
            <a:lvl8pPr>
              <a:defRPr sz="1905"/>
            </a:lvl8pPr>
            <a:lvl9pPr>
              <a:defRPr sz="1905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364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2243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6562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5" y="273050"/>
            <a:ext cx="4011084" cy="1162052"/>
          </a:xfrm>
        </p:spPr>
        <p:txBody>
          <a:bodyPr anchor="b"/>
          <a:lstStyle>
            <a:lvl1pPr algn="l">
              <a:defRPr sz="2406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6" y="273054"/>
            <a:ext cx="6815667" cy="5853112"/>
          </a:xfrm>
        </p:spPr>
        <p:txBody>
          <a:bodyPr/>
          <a:lstStyle>
            <a:lvl1pPr>
              <a:defRPr sz="3910"/>
            </a:lvl1pPr>
            <a:lvl2pPr>
              <a:defRPr sz="3409"/>
            </a:lvl2pPr>
            <a:lvl3pPr>
              <a:defRPr sz="2908"/>
            </a:lvl3pPr>
            <a:lvl4pPr>
              <a:defRPr sz="2406"/>
            </a:lvl4pPr>
            <a:lvl5pPr>
              <a:defRPr sz="2406"/>
            </a:lvl5pPr>
            <a:lvl6pPr>
              <a:defRPr sz="2406"/>
            </a:lvl6pPr>
            <a:lvl7pPr>
              <a:defRPr sz="2406"/>
            </a:lvl7pPr>
            <a:lvl8pPr>
              <a:defRPr sz="2406"/>
            </a:lvl8pPr>
            <a:lvl9pPr>
              <a:defRPr sz="2406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5" y="1435104"/>
            <a:ext cx="4011084" cy="4691062"/>
          </a:xfrm>
        </p:spPr>
        <p:txBody>
          <a:bodyPr/>
          <a:lstStyle>
            <a:lvl1pPr marL="0" indent="0">
              <a:buNone/>
              <a:defRPr sz="1704"/>
            </a:lvl1pPr>
            <a:lvl2pPr marL="555338" indent="0">
              <a:buNone/>
              <a:defRPr sz="1504"/>
            </a:lvl2pPr>
            <a:lvl3pPr marL="1110676" indent="0">
              <a:buNone/>
              <a:defRPr sz="1203"/>
            </a:lvl3pPr>
            <a:lvl4pPr marL="1666013" indent="0">
              <a:buNone/>
              <a:defRPr sz="1103"/>
            </a:lvl4pPr>
            <a:lvl5pPr marL="2221352" indent="0">
              <a:buNone/>
              <a:defRPr sz="1103"/>
            </a:lvl5pPr>
            <a:lvl6pPr marL="2776690" indent="0">
              <a:buNone/>
              <a:defRPr sz="1103"/>
            </a:lvl6pPr>
            <a:lvl7pPr marL="3332028" indent="0">
              <a:buNone/>
              <a:defRPr sz="1103"/>
            </a:lvl7pPr>
            <a:lvl8pPr marL="3887366" indent="0">
              <a:buNone/>
              <a:defRPr sz="1103"/>
            </a:lvl8pPr>
            <a:lvl9pPr marL="4442703" indent="0">
              <a:buNone/>
              <a:defRPr sz="110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6630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40"/>
          </a:xfrm>
        </p:spPr>
        <p:txBody>
          <a:bodyPr anchor="b"/>
          <a:lstStyle>
            <a:lvl1pPr algn="l">
              <a:defRPr sz="2406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6"/>
            <a:ext cx="7315200" cy="4114800"/>
          </a:xfrm>
        </p:spPr>
        <p:txBody>
          <a:bodyPr/>
          <a:lstStyle>
            <a:lvl1pPr marL="0" indent="0">
              <a:buNone/>
              <a:defRPr sz="3910"/>
            </a:lvl1pPr>
            <a:lvl2pPr marL="555338" indent="0">
              <a:buNone/>
              <a:defRPr sz="3409"/>
            </a:lvl2pPr>
            <a:lvl3pPr marL="1110676" indent="0">
              <a:buNone/>
              <a:defRPr sz="2908"/>
            </a:lvl3pPr>
            <a:lvl4pPr marL="1666013" indent="0">
              <a:buNone/>
              <a:defRPr sz="2406"/>
            </a:lvl4pPr>
            <a:lvl5pPr marL="2221352" indent="0">
              <a:buNone/>
              <a:defRPr sz="2406"/>
            </a:lvl5pPr>
            <a:lvl6pPr marL="2776690" indent="0">
              <a:buNone/>
              <a:defRPr sz="2406"/>
            </a:lvl6pPr>
            <a:lvl7pPr marL="3332028" indent="0">
              <a:buNone/>
              <a:defRPr sz="2406"/>
            </a:lvl7pPr>
            <a:lvl8pPr marL="3887366" indent="0">
              <a:buNone/>
              <a:defRPr sz="2406"/>
            </a:lvl8pPr>
            <a:lvl9pPr marL="4442703" indent="0">
              <a:buNone/>
              <a:defRPr sz="2406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</p:spPr>
        <p:txBody>
          <a:bodyPr/>
          <a:lstStyle>
            <a:lvl1pPr marL="0" indent="0">
              <a:buNone/>
              <a:defRPr sz="1704"/>
            </a:lvl1pPr>
            <a:lvl2pPr marL="555338" indent="0">
              <a:buNone/>
              <a:defRPr sz="1504"/>
            </a:lvl2pPr>
            <a:lvl3pPr marL="1110676" indent="0">
              <a:buNone/>
              <a:defRPr sz="1203"/>
            </a:lvl3pPr>
            <a:lvl4pPr marL="1666013" indent="0">
              <a:buNone/>
              <a:defRPr sz="1103"/>
            </a:lvl4pPr>
            <a:lvl5pPr marL="2221352" indent="0">
              <a:buNone/>
              <a:defRPr sz="1103"/>
            </a:lvl5pPr>
            <a:lvl6pPr marL="2776690" indent="0">
              <a:buNone/>
              <a:defRPr sz="1103"/>
            </a:lvl6pPr>
            <a:lvl7pPr marL="3332028" indent="0">
              <a:buNone/>
              <a:defRPr sz="1103"/>
            </a:lvl7pPr>
            <a:lvl8pPr marL="3887366" indent="0">
              <a:buNone/>
              <a:defRPr sz="1103"/>
            </a:lvl8pPr>
            <a:lvl9pPr marL="4442703" indent="0">
              <a:buNone/>
              <a:defRPr sz="110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0507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2800" cy="1143000"/>
          </a:xfrm>
          <a:prstGeom prst="rect">
            <a:avLst/>
          </a:prstGeom>
        </p:spPr>
        <p:txBody>
          <a:bodyPr vert="horz" lIns="110780" tIns="55390" rIns="110780" bIns="5539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280"/>
          </a:xfrm>
          <a:prstGeom prst="rect">
            <a:avLst/>
          </a:prstGeom>
        </p:spPr>
        <p:txBody>
          <a:bodyPr vert="horz" lIns="110780" tIns="55390" rIns="110780" bIns="5539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110780" tIns="55390" rIns="110780" bIns="55390" rtlCol="0" anchor="ctr"/>
          <a:lstStyle>
            <a:lvl1pPr algn="l">
              <a:defRPr sz="1504">
                <a:solidFill>
                  <a:schemeClr val="tx1">
                    <a:tint val="75000"/>
                  </a:schemeClr>
                </a:solidFill>
                <a:latin typeface="HY산B" panose="02030600000101010101" pitchFamily="18" charset="-127"/>
                <a:ea typeface="HY산B" panose="02030600000101010101" pitchFamily="18" charset="-127"/>
              </a:defRPr>
            </a:lvl1pPr>
          </a:lstStyle>
          <a:p>
            <a:fld id="{87D00C0D-2FAE-4DA8-A493-CBB771012198}" type="datetimeFigureOut">
              <a:rPr lang="ko-KR" altLang="en-US" smtClean="0"/>
              <a:t>2021. 12. 1.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110780" tIns="55390" rIns="110780" bIns="55390" rtlCol="0" anchor="ctr"/>
          <a:lstStyle>
            <a:lvl1pPr algn="ctr">
              <a:defRPr sz="1504">
                <a:solidFill>
                  <a:schemeClr val="tx1">
                    <a:tint val="75000"/>
                  </a:schemeClr>
                </a:solidFill>
                <a:latin typeface="HY산B" panose="02030600000101010101" pitchFamily="18" charset="-127"/>
                <a:ea typeface="HY산B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110780" tIns="55390" rIns="110780" bIns="55390" rtlCol="0" anchor="ctr"/>
          <a:lstStyle>
            <a:lvl1pPr algn="r">
              <a:defRPr sz="1504">
                <a:solidFill>
                  <a:schemeClr val="tx1">
                    <a:tint val="75000"/>
                  </a:schemeClr>
                </a:solidFill>
                <a:latin typeface="HY산B" panose="02030600000101010101" pitchFamily="18" charset="-127"/>
                <a:ea typeface="HY산B" panose="02030600000101010101" pitchFamily="18" charset="-127"/>
              </a:defRPr>
            </a:lvl1pPr>
          </a:lstStyle>
          <a:p>
            <a:fld id="{F2202BA5-B9BE-47C4-A784-20E63A6B0A1B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-1270" y="0"/>
            <a:ext cx="12193270" cy="6858000"/>
          </a:xfrm>
          <a:prstGeom prst="triangle">
            <a:avLst>
              <a:gd name="adj" fmla="val 10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5"/>
          </a:p>
        </p:txBody>
      </p:sp>
    </p:spTree>
    <p:extLst>
      <p:ext uri="{BB962C8B-B14F-4D97-AF65-F5344CB8AC3E}">
        <p14:creationId xmlns:p14="http://schemas.microsoft.com/office/powerpoint/2010/main" val="3311757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</p:sldLayoutIdLst>
  <p:txStyles>
    <p:titleStyle>
      <a:lvl1pPr algn="ctr" defTabSz="1110676" rtl="0" eaLnBrk="1" latinLnBrk="1" hangingPunct="1">
        <a:spcBef>
          <a:spcPct val="0"/>
        </a:spcBef>
        <a:buNone/>
        <a:defRPr sz="5314" kern="1200">
          <a:solidFill>
            <a:schemeClr val="tx1"/>
          </a:solidFill>
          <a:latin typeface="HY산B" panose="02030600000101010101" pitchFamily="18" charset="-127"/>
          <a:ea typeface="HY산B" panose="02030600000101010101" pitchFamily="18" charset="-127"/>
          <a:cs typeface="+mj-cs"/>
        </a:defRPr>
      </a:lvl1pPr>
    </p:titleStyle>
    <p:bodyStyle>
      <a:lvl1pPr marL="416503" indent="-416503" algn="l" defTabSz="1110676" rtl="0" eaLnBrk="1" latinLnBrk="1" hangingPunct="1">
        <a:spcBef>
          <a:spcPct val="20000"/>
        </a:spcBef>
        <a:buFont typeface="Arial" panose="020B0604020202020204" pitchFamily="34" charset="0"/>
        <a:buChar char="•"/>
        <a:defRPr sz="3910" kern="1200">
          <a:solidFill>
            <a:schemeClr val="tx1"/>
          </a:solidFill>
          <a:latin typeface="HY산B" panose="02030600000101010101" pitchFamily="18" charset="-127"/>
          <a:ea typeface="HY산B" panose="02030600000101010101" pitchFamily="18" charset="-127"/>
          <a:cs typeface="+mn-cs"/>
        </a:defRPr>
      </a:lvl1pPr>
      <a:lvl2pPr marL="902424" indent="-347086" algn="l" defTabSz="1110676" rtl="0" eaLnBrk="1" latinLnBrk="1" hangingPunct="1">
        <a:spcBef>
          <a:spcPct val="20000"/>
        </a:spcBef>
        <a:buFont typeface="Arial" panose="020B0604020202020204" pitchFamily="34" charset="0"/>
        <a:buChar char="–"/>
        <a:defRPr sz="3409" kern="1200">
          <a:solidFill>
            <a:schemeClr val="tx1"/>
          </a:solidFill>
          <a:latin typeface="HY산B" panose="02030600000101010101" pitchFamily="18" charset="-127"/>
          <a:ea typeface="HY산B" panose="02030600000101010101" pitchFamily="18" charset="-127"/>
          <a:cs typeface="+mn-cs"/>
        </a:defRPr>
      </a:lvl2pPr>
      <a:lvl3pPr marL="1388345" indent="-277669" algn="l" defTabSz="1110676" rtl="0" eaLnBrk="1" latinLnBrk="1" hangingPunct="1">
        <a:spcBef>
          <a:spcPct val="20000"/>
        </a:spcBef>
        <a:buFont typeface="Arial" panose="020B0604020202020204" pitchFamily="34" charset="0"/>
        <a:buChar char="•"/>
        <a:defRPr sz="2908" kern="1200">
          <a:solidFill>
            <a:schemeClr val="tx1"/>
          </a:solidFill>
          <a:latin typeface="HY산B" panose="02030600000101010101" pitchFamily="18" charset="-127"/>
          <a:ea typeface="HY산B" panose="02030600000101010101" pitchFamily="18" charset="-127"/>
          <a:cs typeface="+mn-cs"/>
        </a:defRPr>
      </a:lvl3pPr>
      <a:lvl4pPr marL="1943682" indent="-277669" algn="l" defTabSz="1110676" rtl="0" eaLnBrk="1" latinLnBrk="1" hangingPunct="1">
        <a:spcBef>
          <a:spcPct val="20000"/>
        </a:spcBef>
        <a:buFont typeface="Arial" panose="020B0604020202020204" pitchFamily="34" charset="0"/>
        <a:buChar char="–"/>
        <a:defRPr sz="2406" kern="1200">
          <a:solidFill>
            <a:schemeClr val="tx1"/>
          </a:solidFill>
          <a:latin typeface="HY산B" panose="02030600000101010101" pitchFamily="18" charset="-127"/>
          <a:ea typeface="HY산B" panose="02030600000101010101" pitchFamily="18" charset="-127"/>
          <a:cs typeface="+mn-cs"/>
        </a:defRPr>
      </a:lvl4pPr>
      <a:lvl5pPr marL="2499021" indent="-277669" algn="l" defTabSz="1110676" rtl="0" eaLnBrk="1" latinLnBrk="1" hangingPunct="1">
        <a:spcBef>
          <a:spcPct val="20000"/>
        </a:spcBef>
        <a:buFont typeface="Arial" panose="020B0604020202020204" pitchFamily="34" charset="0"/>
        <a:buChar char="»"/>
        <a:defRPr sz="2406" kern="1200">
          <a:solidFill>
            <a:schemeClr val="tx1"/>
          </a:solidFill>
          <a:latin typeface="HY산B" panose="02030600000101010101" pitchFamily="18" charset="-127"/>
          <a:ea typeface="HY산B" panose="02030600000101010101" pitchFamily="18" charset="-127"/>
          <a:cs typeface="+mn-cs"/>
        </a:defRPr>
      </a:lvl5pPr>
      <a:lvl6pPr marL="3054359" indent="-277669" algn="l" defTabSz="1110676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6" kern="1200">
          <a:solidFill>
            <a:schemeClr val="tx1"/>
          </a:solidFill>
          <a:latin typeface="+mn-lt"/>
          <a:ea typeface="+mn-ea"/>
          <a:cs typeface="+mn-cs"/>
        </a:defRPr>
      </a:lvl6pPr>
      <a:lvl7pPr marL="3609697" indent="-277669" algn="l" defTabSz="1110676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6" kern="1200">
          <a:solidFill>
            <a:schemeClr val="tx1"/>
          </a:solidFill>
          <a:latin typeface="+mn-lt"/>
          <a:ea typeface="+mn-ea"/>
          <a:cs typeface="+mn-cs"/>
        </a:defRPr>
      </a:lvl7pPr>
      <a:lvl8pPr marL="4165035" indent="-277669" algn="l" defTabSz="1110676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6" kern="1200">
          <a:solidFill>
            <a:schemeClr val="tx1"/>
          </a:solidFill>
          <a:latin typeface="+mn-lt"/>
          <a:ea typeface="+mn-ea"/>
          <a:cs typeface="+mn-cs"/>
        </a:defRPr>
      </a:lvl8pPr>
      <a:lvl9pPr marL="4720372" indent="-277669" algn="l" defTabSz="1110676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110676" rtl="0" eaLnBrk="1" latinLnBrk="1" hangingPunct="1">
        <a:defRPr sz="2206" kern="1200">
          <a:solidFill>
            <a:schemeClr val="tx1"/>
          </a:solidFill>
          <a:latin typeface="+mn-lt"/>
          <a:ea typeface="+mn-ea"/>
          <a:cs typeface="+mn-cs"/>
        </a:defRPr>
      </a:lvl1pPr>
      <a:lvl2pPr marL="555338" algn="l" defTabSz="1110676" rtl="0" eaLnBrk="1" latinLnBrk="1" hangingPunct="1">
        <a:defRPr sz="2206" kern="1200">
          <a:solidFill>
            <a:schemeClr val="tx1"/>
          </a:solidFill>
          <a:latin typeface="+mn-lt"/>
          <a:ea typeface="+mn-ea"/>
          <a:cs typeface="+mn-cs"/>
        </a:defRPr>
      </a:lvl2pPr>
      <a:lvl3pPr marL="1110676" algn="l" defTabSz="1110676" rtl="0" eaLnBrk="1" latinLnBrk="1" hangingPunct="1">
        <a:defRPr sz="2206" kern="1200">
          <a:solidFill>
            <a:schemeClr val="tx1"/>
          </a:solidFill>
          <a:latin typeface="+mn-lt"/>
          <a:ea typeface="+mn-ea"/>
          <a:cs typeface="+mn-cs"/>
        </a:defRPr>
      </a:lvl3pPr>
      <a:lvl4pPr marL="1666013" algn="l" defTabSz="1110676" rtl="0" eaLnBrk="1" latinLnBrk="1" hangingPunct="1">
        <a:defRPr sz="2206" kern="1200">
          <a:solidFill>
            <a:schemeClr val="tx1"/>
          </a:solidFill>
          <a:latin typeface="+mn-lt"/>
          <a:ea typeface="+mn-ea"/>
          <a:cs typeface="+mn-cs"/>
        </a:defRPr>
      </a:lvl4pPr>
      <a:lvl5pPr marL="2221352" algn="l" defTabSz="1110676" rtl="0" eaLnBrk="1" latinLnBrk="1" hangingPunct="1">
        <a:defRPr sz="2206" kern="1200">
          <a:solidFill>
            <a:schemeClr val="tx1"/>
          </a:solidFill>
          <a:latin typeface="+mn-lt"/>
          <a:ea typeface="+mn-ea"/>
          <a:cs typeface="+mn-cs"/>
        </a:defRPr>
      </a:lvl5pPr>
      <a:lvl6pPr marL="2776690" algn="l" defTabSz="1110676" rtl="0" eaLnBrk="1" latinLnBrk="1" hangingPunct="1">
        <a:defRPr sz="2206" kern="1200">
          <a:solidFill>
            <a:schemeClr val="tx1"/>
          </a:solidFill>
          <a:latin typeface="+mn-lt"/>
          <a:ea typeface="+mn-ea"/>
          <a:cs typeface="+mn-cs"/>
        </a:defRPr>
      </a:lvl6pPr>
      <a:lvl7pPr marL="3332028" algn="l" defTabSz="1110676" rtl="0" eaLnBrk="1" latinLnBrk="1" hangingPunct="1">
        <a:defRPr sz="2206" kern="1200">
          <a:solidFill>
            <a:schemeClr val="tx1"/>
          </a:solidFill>
          <a:latin typeface="+mn-lt"/>
          <a:ea typeface="+mn-ea"/>
          <a:cs typeface="+mn-cs"/>
        </a:defRPr>
      </a:lvl7pPr>
      <a:lvl8pPr marL="3887366" algn="l" defTabSz="1110676" rtl="0" eaLnBrk="1" latinLnBrk="1" hangingPunct="1">
        <a:defRPr sz="2206" kern="1200">
          <a:solidFill>
            <a:schemeClr val="tx1"/>
          </a:solidFill>
          <a:latin typeface="+mn-lt"/>
          <a:ea typeface="+mn-ea"/>
          <a:cs typeface="+mn-cs"/>
        </a:defRPr>
      </a:lvl8pPr>
      <a:lvl9pPr marL="4442703" algn="l" defTabSz="1110676" rtl="0" eaLnBrk="1" latinLnBrk="1" hangingPunct="1">
        <a:defRPr sz="22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32.png"/><Relationship Id="rId7" Type="http://schemas.openxmlformats.org/officeDocument/2006/relationships/image" Target="../media/image290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280.png"/><Relationship Id="rId4" Type="http://schemas.openxmlformats.org/officeDocument/2006/relationships/customXml" Target="../ink/ink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3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914400" y="2692400"/>
            <a:ext cx="10363835" cy="1470660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ko-KR" altLang="en-US" dirty="0"/>
              <a:t>채팅 프로젝트 보고서</a:t>
            </a:r>
          </a:p>
        </p:txBody>
      </p:sp>
    </p:spTree>
    <p:extLst>
      <p:ext uri="{BB962C8B-B14F-4D97-AF65-F5344CB8AC3E}">
        <p14:creationId xmlns:p14="http://schemas.microsoft.com/office/powerpoint/2010/main" val="2726292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1144270"/>
          </a:xfrm>
          <a:prstGeom prst="rect">
            <a:avLst/>
          </a:prstGeom>
        </p:spPr>
        <p:txBody>
          <a:bodyPr vert="horz" wrap="square" lIns="110490" tIns="55245" rIns="110490" bIns="55245" anchor="ctr">
            <a:normAutofit/>
          </a:bodyPr>
          <a:lstStyle/>
          <a:p>
            <a:pPr marL="0" indent="0" defTabSz="508000">
              <a:buFontTx/>
              <a:buNone/>
              <a:defRPr/>
            </a:pPr>
            <a:r>
              <a:rPr lang="ko-KR" altLang="en-US" sz="5310">
                <a:latin typeface="HY산B"/>
                <a:ea typeface="HY산B"/>
                <a:cs typeface="+mj-cs"/>
              </a:rPr>
              <a:t>PROJ - 2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728345" y="1412240"/>
            <a:ext cx="6433185" cy="883920"/>
          </a:xfrm>
          <a:prstGeom prst="rect">
            <a:avLst/>
          </a:prstGeom>
        </p:spPr>
        <p:txBody>
          <a:bodyPr vert="horz" wrap="square" lIns="110490" tIns="55245" rIns="110490" bIns="55245" anchor="t">
            <a:normAutofit/>
          </a:bodyPr>
          <a:lstStyle/>
          <a:p>
            <a:pPr marL="0" indent="0" defTabSz="508000">
              <a:lnSpc>
                <a:spcPct val="150000"/>
              </a:lnSpc>
              <a:buFontTx/>
              <a:buNone/>
              <a:defRPr/>
            </a:pPr>
            <a:r>
              <a:rPr lang="ko-KR" altLang="en-US" sz="2800" b="1">
                <a:latin typeface="나눔바른고딕"/>
                <a:ea typeface="나눔바른고딕"/>
              </a:rPr>
              <a:t>Echo프로그램  </a:t>
            </a:r>
          </a:p>
        </p:txBody>
      </p:sp>
      <p:sp>
        <p:nvSpPr>
          <p:cNvPr id="4" name="Rect 0"/>
          <p:cNvSpPr txBox="1"/>
          <p:nvPr/>
        </p:nvSpPr>
        <p:spPr>
          <a:xfrm>
            <a:off x="1828165" y="2733040"/>
            <a:ext cx="9050655" cy="883920"/>
          </a:xfrm>
          <a:prstGeom prst="rect">
            <a:avLst/>
          </a:prstGeom>
        </p:spPr>
        <p:txBody>
          <a:bodyPr vert="horz" wrap="square" lIns="110490" tIns="55245" rIns="110490" bIns="55245" anchor="t">
            <a:normAutofit fontScale="70000" lnSpcReduction="20000"/>
          </a:bodyPr>
          <a:lstStyle/>
          <a:p>
            <a:pPr marL="0" indent="0" algn="l" defTabSz="1110615" eaLnBrk="1" latinLnBrk="1" hangingPunct="1">
              <a:lnSpc>
                <a:spcPct val="150000"/>
              </a:lnSpc>
              <a:spcBef>
                <a:spcPct val="20000"/>
              </a:spcBef>
              <a:buFontTx/>
              <a:buNone/>
              <a:defRPr/>
            </a:pPr>
            <a:r>
              <a:rPr lang="ko-KR" altLang="en-US" sz="2800" b="1">
                <a:latin typeface="나눔바른고딕"/>
                <a:ea typeface="나눔바른고딕"/>
              </a:rPr>
              <a:t>Client 부분 - “접속자수” 입력 시 서버에서 보내온 접속자 수 화면에 출력</a:t>
            </a:r>
          </a:p>
        </p:txBody>
      </p:sp>
      <p:sp>
        <p:nvSpPr>
          <p:cNvPr id="5" name="Rect 0"/>
          <p:cNvSpPr txBox="1"/>
          <p:nvPr/>
        </p:nvSpPr>
        <p:spPr>
          <a:xfrm>
            <a:off x="1826895" y="4401185"/>
            <a:ext cx="9830435" cy="883920"/>
          </a:xfrm>
          <a:prstGeom prst="rect">
            <a:avLst/>
          </a:prstGeom>
        </p:spPr>
        <p:txBody>
          <a:bodyPr vert="horz" wrap="square" lIns="110490" tIns="55245" rIns="110490" bIns="55245" anchor="t">
            <a:normAutofit fontScale="70000" lnSpcReduction="20000"/>
          </a:bodyPr>
          <a:lstStyle/>
          <a:p>
            <a:pPr marL="0" indent="0" algn="l" defTabSz="1110615" eaLnBrk="1" latinLnBrk="1" hangingPunct="1">
              <a:lnSpc>
                <a:spcPct val="150000"/>
              </a:lnSpc>
              <a:spcBef>
                <a:spcPct val="20000"/>
              </a:spcBef>
              <a:buFontTx/>
              <a:buNone/>
              <a:defRPr/>
            </a:pPr>
            <a:r>
              <a:rPr lang="ko-KR" altLang="en-US" sz="2800" b="1">
                <a:latin typeface="나눔바른고딕"/>
                <a:ea typeface="나눔바른고딕"/>
              </a:rPr>
              <a:t>Server 부분 - “접속자수” 메시지를 수신했을  경우 현재 접속자수를  Client 에게 전송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1144270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/>
          </a:bodyPr>
          <a:lstStyle/>
          <a:p>
            <a:pPr defTabSz="508000"/>
            <a:r>
              <a:rPr lang="ko-KR" altLang="en-US" sz="5400" b="1" dirty="0" err="1">
                <a:latin typeface="나눔바른고딕" charset="0"/>
                <a:ea typeface="나눔바른고딕" charset="0"/>
              </a:rPr>
              <a:t>Client</a:t>
            </a:r>
            <a:r>
              <a:rPr lang="ko-KR" altLang="en-US" sz="5310" dirty="0">
                <a:latin typeface="HY산B" charset="0"/>
                <a:ea typeface="HY산B" charset="0"/>
              </a:rPr>
              <a:t> 소스</a:t>
            </a:r>
            <a:endParaRPr lang="ko-KR" altLang="en-US" sz="5310" dirty="0">
              <a:latin typeface="HY산B" charset="0"/>
              <a:ea typeface="HY산B" charset="0"/>
              <a:cs typeface="+mj-cs"/>
            </a:endParaRPr>
          </a:p>
        </p:txBody>
      </p:sp>
      <p:pic>
        <p:nvPicPr>
          <p:cNvPr id="5" name="내용 개체 틀 2" descr="C:/Users/HighTech/AppData/Roaming/PolarisOffice9/ETemp/1276_13733808/fImage503481345144.png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94180" y="1868170"/>
            <a:ext cx="4164965" cy="4526915"/>
          </a:xfrm>
          <a:prstGeom prst="rect">
            <a:avLst/>
          </a:prstGeom>
          <a:noFill/>
        </p:spPr>
      </p:pic>
      <p:sp>
        <p:nvSpPr>
          <p:cNvPr id="6" name="Rect 0"/>
          <p:cNvSpPr txBox="1">
            <a:spLocks/>
          </p:cNvSpPr>
          <p:nvPr/>
        </p:nvSpPr>
        <p:spPr>
          <a:xfrm>
            <a:off x="609600" y="1252220"/>
            <a:ext cx="5319395" cy="842010"/>
          </a:xfrm>
          <a:prstGeom prst="rect">
            <a:avLst/>
          </a:prstGeom>
        </p:spPr>
        <p:txBody>
          <a:bodyPr vert="horz" wrap="square" lIns="110490" tIns="55245" rIns="110490" bIns="55245" numCol="1" anchor="t">
            <a:normAutofit/>
          </a:bodyPr>
          <a:lstStyle/>
          <a:p>
            <a:pPr marL="0" indent="0" algn="l" defTabSz="508000" eaLnBrk="1" latinLnBrk="1" hangingPunct="1">
              <a:lnSpc>
                <a:spcPct val="150000"/>
              </a:lnSpc>
              <a:spcBef>
                <a:spcPct val="20000"/>
              </a:spcBef>
              <a:buFontTx/>
              <a:buNone/>
            </a:pPr>
            <a:r>
              <a:rPr lang="ko-KR" altLang="en-US" sz="2000" b="1" dirty="0" err="1">
                <a:latin typeface="나눔바른고딕" charset="0"/>
                <a:ea typeface="나눔바른고딕" charset="0"/>
              </a:rPr>
              <a:t>Client</a:t>
            </a:r>
            <a:r>
              <a:rPr lang="ko-KR" altLang="en-US" sz="2000" b="1" dirty="0">
                <a:latin typeface="나눔바른고딕" charset="0"/>
                <a:ea typeface="나눔바른고딕" charset="0"/>
              </a:rPr>
              <a:t> 소스</a:t>
            </a:r>
          </a:p>
        </p:txBody>
      </p:sp>
      <p:pic>
        <p:nvPicPr>
          <p:cNvPr id="7" name="내용 개체 틀 6" descr="C:/Users/HighTech/AppData/Roaming/PolarisOffice9/ETemp/1276_13733808/fImage271721366745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73495" y="1864995"/>
            <a:ext cx="4462780" cy="452564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1144270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ko-KR" altLang="en-US" sz="5310" dirty="0">
                <a:latin typeface="HY산B" charset="0"/>
                <a:ea typeface="HY산B" charset="0"/>
              </a:rPr>
              <a:t> </a:t>
            </a:r>
            <a:r>
              <a:rPr lang="en-US" altLang="ko-KR" sz="5310" dirty="0">
                <a:latin typeface="HY산B" charset="0"/>
                <a:ea typeface="HY산B" charset="0"/>
              </a:rPr>
              <a:t>Server</a:t>
            </a:r>
            <a:r>
              <a:rPr lang="en-US" altLang="ko-KR" sz="5310" dirty="0">
                <a:latin typeface="HY산B" charset="0"/>
                <a:ea typeface="HY산B" charset="0"/>
                <a:cs typeface="+mj-cs"/>
              </a:rPr>
              <a:t> </a:t>
            </a:r>
            <a:r>
              <a:rPr lang="ko-KR" altLang="en-US" sz="5310" dirty="0">
                <a:latin typeface="HY산B" charset="0"/>
                <a:ea typeface="HY산B" charset="0"/>
                <a:cs typeface="+mj-cs"/>
              </a:rPr>
              <a:t>소스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609600" y="1252220"/>
            <a:ext cx="5319395" cy="842010"/>
          </a:xfrm>
          <a:prstGeom prst="rect">
            <a:avLst/>
          </a:prstGeom>
        </p:spPr>
        <p:txBody>
          <a:bodyPr vert="horz" wrap="square" lIns="110490" tIns="55245" rIns="110490" bIns="55245" numCol="1" anchor="t">
            <a:normAutofit/>
          </a:bodyPr>
          <a:lstStyle/>
          <a:p>
            <a:pPr marL="0" indent="0" defTabSz="508000">
              <a:lnSpc>
                <a:spcPct val="150000"/>
              </a:lnSpc>
              <a:buFontTx/>
              <a:buNone/>
            </a:pPr>
            <a:r>
              <a:rPr lang="ko-KR" altLang="en-US" sz="2000" b="1">
                <a:latin typeface="나눔바른고딕" charset="0"/>
                <a:ea typeface="나눔바른고딕" charset="0"/>
              </a:rPr>
              <a:t>Server 소스</a:t>
            </a:r>
          </a:p>
        </p:txBody>
      </p:sp>
      <p:pic>
        <p:nvPicPr>
          <p:cNvPr id="4" name="내용 개체 틀 3" descr="C:/Users/HighTech/AppData/Roaming/PolarisOffice9/ETemp/1276_13733808/fImage4801213789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10690" y="1883410"/>
            <a:ext cx="4164965" cy="4539615"/>
          </a:xfrm>
          <a:prstGeom prst="rect">
            <a:avLst/>
          </a:prstGeom>
          <a:noFill/>
        </p:spPr>
      </p:pic>
      <p:pic>
        <p:nvPicPr>
          <p:cNvPr id="5" name="내용 개체 틀 4" descr="C:/Users/HighTech/AppData/Roaming/PolarisOffice9/ETemp/1276_13733808/fImage347891386636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30645" y="1884045"/>
            <a:ext cx="4272915" cy="45389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0" y="3885237"/>
            <a:ext cx="7315200" cy="2587755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서버에서 클라우드에게 메시지를 보낼수 있도록 </a:t>
            </a:r>
            <a:r>
              <a:rPr lang="en-US" altLang="ko-KR"/>
              <a:t>sponse</a:t>
            </a:r>
            <a:r>
              <a:rPr lang="ko-KR" altLang="en-US"/>
              <a:t>함수 생성</a:t>
            </a:r>
          </a:p>
          <a:p>
            <a:pPr lvl="0">
              <a:defRPr/>
            </a:pPr>
            <a:endParaRPr lang="en-US"/>
          </a:p>
          <a:p>
            <a:pPr lvl="0">
              <a:defRPr/>
            </a:pPr>
            <a:r>
              <a:rPr lang="ko-KR" altLang="en-US"/>
              <a:t>클라우드에서 보낸 </a:t>
            </a:r>
            <a:r>
              <a:rPr lang="en-US" altLang="ko-KR"/>
              <a:t>msg</a:t>
            </a:r>
            <a:r>
              <a:rPr lang="ko-KR" altLang="en-US"/>
              <a:t>를 </a:t>
            </a:r>
            <a:r>
              <a:rPr lang="en-US" altLang="ko-KR"/>
              <a:t>equals</a:t>
            </a:r>
            <a:r>
              <a:rPr lang="ko-KR" altLang="en-US"/>
              <a:t>함수로 읽어 내용이 </a:t>
            </a:r>
            <a:r>
              <a:rPr lang="en-US" altLang="ko-KR"/>
              <a:t>“</a:t>
            </a:r>
            <a:r>
              <a:rPr lang="ko-KR" altLang="en-US"/>
              <a:t>접속자수</a:t>
            </a:r>
            <a:r>
              <a:rPr lang="en-US" altLang="ko-KR"/>
              <a:t>”</a:t>
            </a:r>
            <a:r>
              <a:rPr lang="ko-KR" altLang="en-US"/>
              <a:t>면 접속자수</a:t>
            </a:r>
            <a:r>
              <a:rPr lang="en-US" altLang="ko-KR"/>
              <a:t>(ClientCnt)</a:t>
            </a:r>
            <a:r>
              <a:rPr lang="ko-KR" altLang="en-US"/>
              <a:t>를 스트링 변수에 저장후 만든 </a:t>
            </a:r>
            <a:r>
              <a:rPr lang="en-US" altLang="ko-KR"/>
              <a:t>sponse</a:t>
            </a:r>
            <a:r>
              <a:rPr lang="ko-KR" altLang="en-US"/>
              <a:t>함수를 이용하여 클라우드에 전송</a:t>
            </a:r>
            <a:endParaRPr lang="en-US"/>
          </a:p>
        </p:txBody>
      </p:sp>
      <p:pic>
        <p:nvPicPr>
          <p:cNvPr id="7" name="그림 6" descr="텍스트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428906" y="1340069"/>
            <a:ext cx="5334187" cy="1529255"/>
          </a:xfrm>
          <a:prstGeom prst="rect">
            <a:avLst/>
          </a:prstGeom>
        </p:spPr>
      </p:pic>
      <p:pic>
        <p:nvPicPr>
          <p:cNvPr id="9" name="그림 8" descr="텍스트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17427" y="1340070"/>
            <a:ext cx="9957143" cy="15292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66700"/>
            <a:ext cx="10974070" cy="1144270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ko-KR" altLang="en-US" sz="5310">
                <a:latin typeface="HY산B" charset="0"/>
                <a:ea typeface="HY산B" charset="0"/>
                <a:cs typeface="+mj-cs"/>
              </a:rPr>
              <a:t>결과</a:t>
            </a:r>
          </a:p>
        </p:txBody>
      </p:sp>
      <p:pic>
        <p:nvPicPr>
          <p:cNvPr id="5" name="내용 개체 틀 2" descr="C:/Users/HighTech/AppData/Roaming/PolarisOffice9/ETemp/1276_13733808/fImage1761513511.png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59280" y="2002155"/>
            <a:ext cx="8474710" cy="3810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92BFB6-2648-4D31-8BBC-72C57BB2C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3435" cy="1143635"/>
          </a:xfrm>
        </p:spPr>
        <p:txBody>
          <a:bodyPr vert="horz" wrap="square" lIns="110490" tIns="55245" rIns="110490" bIns="55245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ko-KR" altLang="en-US" dirty="0"/>
              <a:t>PROJ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3,4</a:t>
            </a:r>
            <a:endParaRPr lang="ko-KR" altLang="en-US" dirty="0"/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728345" y="1412240"/>
            <a:ext cx="6432550" cy="883285"/>
          </a:xfrm>
          <a:prstGeom prst="rect">
            <a:avLst/>
          </a:prstGeom>
        </p:spPr>
        <p:txBody>
          <a:bodyPr vert="horz" wrap="square" lIns="110490" tIns="55245" rIns="110490" bIns="55245" numCol="1" anchor="t">
            <a:normAutofit/>
          </a:bodyPr>
          <a:lstStyle/>
          <a:p>
            <a:pPr marL="0" indent="0" defTabSz="508000">
              <a:lnSpc>
                <a:spcPct val="150000"/>
              </a:lnSpc>
              <a:buFontTx/>
              <a:buNone/>
            </a:pPr>
            <a:r>
              <a:rPr lang="ko-KR" altLang="en-US" sz="2800" b="1" dirty="0">
                <a:latin typeface="나눔바른고딕" charset="0"/>
                <a:ea typeface="나눔바른고딕" charset="0"/>
              </a:rPr>
              <a:t>기본 프로그램  </a:t>
            </a:r>
          </a:p>
        </p:txBody>
      </p:sp>
      <p:sp>
        <p:nvSpPr>
          <p:cNvPr id="4" name="내용 개체 틀 3"/>
          <p:cNvSpPr txBox="1">
            <a:spLocks/>
          </p:cNvSpPr>
          <p:nvPr/>
        </p:nvSpPr>
        <p:spPr>
          <a:xfrm>
            <a:off x="609600" y="2733040"/>
            <a:ext cx="9050020" cy="883285"/>
          </a:xfrm>
          <a:prstGeom prst="rect">
            <a:avLst/>
          </a:prstGeom>
        </p:spPr>
        <p:txBody>
          <a:bodyPr vert="horz" wrap="square" lIns="110490" tIns="55245" rIns="110490" bIns="55245" numCol="1" anchor="t">
            <a:normAutofit/>
          </a:bodyPr>
          <a:lstStyle/>
          <a:p>
            <a:pPr lvl="2">
              <a:defRPr/>
            </a:pPr>
            <a:r>
              <a:rPr lang="en-US" altLang="ko-KR" b="1" dirty="0"/>
              <a:t>Client </a:t>
            </a:r>
            <a:r>
              <a:rPr lang="ko-KR" altLang="en-US" b="1" dirty="0"/>
              <a:t>부분</a:t>
            </a:r>
            <a:r>
              <a:rPr lang="en-US" altLang="ko-KR" b="1" dirty="0"/>
              <a:t>-</a:t>
            </a:r>
            <a:r>
              <a:rPr lang="ko-KR" altLang="en-US" b="1" dirty="0"/>
              <a:t>일반 메시지와 구별되는 귓속말 프로토콜 추가</a:t>
            </a:r>
            <a:endParaRPr lang="en-US" altLang="ko-KR" b="1" dirty="0"/>
          </a:p>
        </p:txBody>
      </p:sp>
      <p:sp>
        <p:nvSpPr>
          <p:cNvPr id="5" name="텍스트 상자 4"/>
          <p:cNvSpPr txBox="1">
            <a:spLocks/>
          </p:cNvSpPr>
          <p:nvPr/>
        </p:nvSpPr>
        <p:spPr>
          <a:xfrm>
            <a:off x="609600" y="3429000"/>
            <a:ext cx="9829800" cy="883285"/>
          </a:xfrm>
          <a:prstGeom prst="rect">
            <a:avLst/>
          </a:prstGeom>
        </p:spPr>
        <p:txBody>
          <a:bodyPr vert="horz" wrap="square" lIns="110490" tIns="55245" rIns="110490" bIns="55245" numCol="1" anchor="t">
            <a:noAutofit/>
          </a:bodyPr>
          <a:lstStyle/>
          <a:p>
            <a:pPr lvl="2">
              <a:defRPr/>
            </a:pPr>
            <a:r>
              <a:rPr lang="en-US" altLang="ko-KR" sz="1900" b="1" dirty="0">
                <a:latin typeface="맑은 고딕" pitchFamily="50" charset="-127"/>
              </a:rPr>
              <a:t>Server </a:t>
            </a:r>
            <a:r>
              <a:rPr lang="ko-KR" altLang="en-US" sz="1900" b="1" dirty="0">
                <a:latin typeface="맑은 고딕" pitchFamily="50" charset="-127"/>
              </a:rPr>
              <a:t>부분</a:t>
            </a:r>
            <a:r>
              <a:rPr lang="en-US" altLang="ko-KR" sz="1900" b="1" dirty="0">
                <a:latin typeface="맑은 고딕" pitchFamily="50" charset="-127"/>
              </a:rPr>
              <a:t>-</a:t>
            </a:r>
            <a:r>
              <a:rPr lang="ko-KR" altLang="en-US" sz="1900" b="1" dirty="0"/>
              <a:t>채팅 명을 이용해 특정 사용자한테만 채팅 메시지를 전송할 수 있도록 </a:t>
            </a:r>
            <a:r>
              <a:rPr lang="en-US" altLang="ko-KR" sz="1900" b="1" u="sng" dirty="0"/>
              <a:t>unicast </a:t>
            </a:r>
            <a:r>
              <a:rPr lang="ko-KR" altLang="en-US" sz="1900" b="1" u="sng" dirty="0" err="1"/>
              <a:t>메소드</a:t>
            </a:r>
            <a:r>
              <a:rPr lang="ko-KR" altLang="en-US" sz="1900" b="1" u="sng" dirty="0"/>
              <a:t> 기능 추가 </a:t>
            </a:r>
            <a:r>
              <a:rPr lang="ko-KR" altLang="en-US" sz="1900" b="1" dirty="0"/>
              <a:t>이를 위해서는 연결이 들어왔을 때 기존의 </a:t>
            </a:r>
            <a:r>
              <a:rPr lang="en-US" altLang="ko-KR" sz="1900" b="1" dirty="0"/>
              <a:t>Vector</a:t>
            </a:r>
            <a:r>
              <a:rPr lang="ko-KR" altLang="en-US" sz="1900" b="1" dirty="0"/>
              <a:t>에 저장하여 관리하는 대신</a:t>
            </a:r>
            <a:r>
              <a:rPr lang="en-US" altLang="ko-KR" sz="1900" b="1" dirty="0"/>
              <a:t>, </a:t>
            </a:r>
            <a:r>
              <a:rPr lang="ko-KR" altLang="en-US" sz="1900" b="1" dirty="0" err="1"/>
              <a:t>대화명을</a:t>
            </a:r>
            <a:r>
              <a:rPr lang="ko-KR" altLang="en-US" sz="1900" b="1" dirty="0"/>
              <a:t> 기반으로 한 테이블 구조로 변경하여 사용하여야 함</a:t>
            </a:r>
            <a:br>
              <a:rPr lang="en-US" altLang="ko-KR" sz="1900" b="1" dirty="0"/>
            </a:br>
            <a:endParaRPr lang="en-US" altLang="ko-KR" sz="1900" b="1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9C1D8F-DE5B-3447-B220-10158273D806}"/>
              </a:ext>
            </a:extLst>
          </p:cNvPr>
          <p:cNvSpPr txBox="1"/>
          <p:nvPr/>
        </p:nvSpPr>
        <p:spPr>
          <a:xfrm>
            <a:off x="1769165" y="5008245"/>
            <a:ext cx="76531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-</a:t>
            </a:r>
            <a:r>
              <a:rPr lang="ko-KR" altLang="en-US" b="1" dirty="0"/>
              <a:t>팀 별 채팅 </a:t>
            </a:r>
            <a:r>
              <a:rPr lang="en" altLang="ko-Kore-KR" b="1" dirty="0"/>
              <a:t>UI</a:t>
            </a:r>
            <a:r>
              <a:rPr lang="ko-KR" altLang="en-US" b="1" dirty="0"/>
              <a:t>포함</a:t>
            </a:r>
            <a:br>
              <a:rPr lang="ko-KR" altLang="en-US" b="1" dirty="0"/>
            </a:br>
            <a:r>
              <a:rPr lang="en-US" altLang="ko-KR" b="1" dirty="0"/>
              <a:t>-</a:t>
            </a:r>
            <a:r>
              <a:rPr lang="ko-KR" altLang="en-US" b="1" dirty="0"/>
              <a:t>다수 클라이언트간의 채팅 기능 포함</a:t>
            </a:r>
            <a:br>
              <a:rPr lang="ko-KR" altLang="en-US" b="1" dirty="0"/>
            </a:br>
            <a:r>
              <a:rPr lang="en-US" altLang="ko-KR" b="1" dirty="0"/>
              <a:t>-</a:t>
            </a:r>
            <a:r>
              <a:rPr lang="ko-KR" altLang="en-US" b="1" dirty="0"/>
              <a:t>서버가 처리 할 수 있는 채팅 명령어 구현</a:t>
            </a:r>
            <a:br>
              <a:rPr lang="ko-KR" altLang="en-US" b="1" dirty="0"/>
            </a:br>
            <a:r>
              <a:rPr lang="en-US" altLang="ko-KR" b="1" dirty="0"/>
              <a:t>-</a:t>
            </a:r>
            <a:r>
              <a:rPr lang="ko-KR" altLang="en-US" b="1" dirty="0"/>
              <a:t>상용 채팅 프로그램이 가지는 다양한 기능을 포함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2316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프로젝트 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331495" y="1582671"/>
            <a:ext cx="5168196" cy="2391311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/>
              <a:t>Muscat(</a:t>
            </a:r>
            <a:r>
              <a:rPr lang="ko-KR" altLang="en-US"/>
              <a:t>머스켓</a:t>
            </a:r>
            <a:r>
              <a:rPr lang="en-US" altLang="ko-KR"/>
              <a:t>)</a:t>
            </a:r>
            <a:r>
              <a:rPr lang="ko-KR" altLang="en-US"/>
              <a:t>톡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793362" y="2072595"/>
            <a:ext cx="2626620" cy="4583505"/>
          </a:xfrm>
          <a:prstGeom prst="rect">
            <a:avLst/>
          </a:prstGeom>
        </p:spPr>
      </p:pic>
      <p:sp>
        <p:nvSpPr>
          <p:cNvPr id="5" name="내용 개체 틀 2"/>
          <p:cNvSpPr/>
          <p:nvPr/>
        </p:nvSpPr>
        <p:spPr>
          <a:xfrm>
            <a:off x="1331495" y="2778327"/>
            <a:ext cx="4025196" cy="887364"/>
          </a:xfrm>
          <a:prstGeom prst="rect">
            <a:avLst/>
          </a:prstGeom>
        </p:spPr>
        <p:txBody>
          <a:bodyPr vert="horz" lIns="110780" tIns="55390" rIns="110780" bIns="55390">
            <a:normAutofit/>
          </a:bodyPr>
          <a:lstStyle/>
          <a:p>
            <a:pPr marL="0" indent="0" algn="l" defTabSz="1110676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kumimoji="0" lang="ko-KR" altLang="en-US" sz="3000" b="0" i="0" u="none" strike="noStrike" kern="1200" cap="none" spc="0" normalizeH="0" baseline="0">
                <a:solidFill>
                  <a:schemeClr val="tx1"/>
                </a:solidFill>
                <a:latin typeface="HY산B"/>
                <a:ea typeface="HY산B"/>
                <a:cs typeface="+mn-cs"/>
              </a:rPr>
              <a:t>간략한 기능</a:t>
            </a:r>
          </a:p>
        </p:txBody>
      </p:sp>
      <p:sp>
        <p:nvSpPr>
          <p:cNvPr id="6" name="내용 개체 틀 2"/>
          <p:cNvSpPr/>
          <p:nvPr/>
        </p:nvSpPr>
        <p:spPr>
          <a:xfrm>
            <a:off x="1493921" y="3429000"/>
            <a:ext cx="5168196" cy="3104596"/>
          </a:xfrm>
          <a:prstGeom prst="rect">
            <a:avLst/>
          </a:prstGeom>
        </p:spPr>
        <p:txBody>
          <a:bodyPr vert="horz" lIns="110780" tIns="55390" rIns="110780" bIns="55390">
            <a:normAutofit fontScale="92500" lnSpcReduction="20000"/>
          </a:bodyPr>
          <a:lstStyle/>
          <a:p>
            <a:pPr marL="0" indent="0" algn="l" defTabSz="1110676" rtl="0" eaLnBrk="1" latinLnBrk="1" hangingPunct="1">
              <a:lnSpc>
                <a:spcPct val="2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chemeClr val="tx1"/>
                </a:solidFill>
              </a:rPr>
              <a:t>1.</a:t>
            </a:r>
            <a:r>
              <a:rPr kumimoji="0" lang="ko-KR" altLang="en-US" sz="1500" b="0" i="0" u="none" strike="noStrike" kern="1200" cap="none" spc="0" normalizeH="0" baseline="0">
                <a:solidFill>
                  <a:schemeClr val="tx1"/>
                </a:solidFill>
              </a:rPr>
              <a:t>전송</a:t>
            </a:r>
            <a:r>
              <a:rPr kumimoji="0" lang="en-US" altLang="ko-KR" sz="1500" b="0" i="0" u="none" strike="noStrike" kern="1200" cap="none" spc="0" normalizeH="0" baseline="0">
                <a:solidFill>
                  <a:schemeClr val="tx1"/>
                </a:solidFill>
              </a:rPr>
              <a:t>,</a:t>
            </a:r>
            <a:r>
              <a:rPr kumimoji="0" lang="ko-KR" altLang="en-US" sz="1500" b="0" i="0" u="none" strike="noStrike" kern="1200" cap="none" spc="0" normalizeH="0" baseline="0">
                <a:solidFill>
                  <a:schemeClr val="tx1"/>
                </a:solidFill>
              </a:rPr>
              <a:t> 나가기 버튼 기능</a:t>
            </a:r>
          </a:p>
          <a:p>
            <a:pPr marL="0" indent="0" algn="l" defTabSz="1110676" rtl="0" eaLnBrk="1" latinLnBrk="1" hangingPunct="1">
              <a:lnSpc>
                <a:spcPct val="2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chemeClr val="tx1"/>
                </a:solidFill>
              </a:rPr>
              <a:t>2.</a:t>
            </a:r>
            <a:r>
              <a:rPr kumimoji="0" lang="ko-KR" altLang="en-US" sz="1500" b="0" i="0" u="none" strike="noStrike" kern="1200" cap="none" spc="0" normalizeH="0" baseline="0">
                <a:solidFill>
                  <a:schemeClr val="tx1"/>
                </a:solidFill>
              </a:rPr>
              <a:t>귓속말</a:t>
            </a:r>
            <a:r>
              <a:rPr kumimoji="0" lang="en-US" altLang="ko-KR" sz="1500" b="0" i="0" u="none" strike="noStrike" kern="1200" cap="none" spc="0" normalizeH="0" baseline="0">
                <a:solidFill>
                  <a:schemeClr val="tx1"/>
                </a:solidFill>
              </a:rPr>
              <a:t>,</a:t>
            </a:r>
            <a:r>
              <a:rPr kumimoji="0" lang="ko-KR" altLang="en-US" sz="1500" b="0" i="0" u="none" strike="noStrike" kern="1200" cap="none" spc="0" normalizeH="0" baseline="0">
                <a:solidFill>
                  <a:schemeClr val="tx1"/>
                </a:solidFill>
              </a:rPr>
              <a:t> 전체말 버튼 기능</a:t>
            </a:r>
          </a:p>
          <a:p>
            <a:pPr marL="0" indent="0" algn="l" defTabSz="1110676" rtl="0" eaLnBrk="1" latinLnBrk="1" hangingPunct="1">
              <a:lnSpc>
                <a:spcPct val="2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chemeClr val="tx1"/>
                </a:solidFill>
              </a:rPr>
              <a:t>3.</a:t>
            </a:r>
            <a:r>
              <a:rPr kumimoji="0" lang="ko-KR" altLang="en-US" sz="1500" b="0" i="0" u="none" strike="noStrike" kern="1200" cap="none" spc="0" normalizeH="0" baseline="0">
                <a:solidFill>
                  <a:schemeClr val="tx1"/>
                </a:solidFill>
              </a:rPr>
              <a:t>접속자 리스트 기능</a:t>
            </a:r>
          </a:p>
          <a:p>
            <a:pPr marL="0" indent="0" algn="l" defTabSz="1110676" rtl="0" eaLnBrk="1" latinLnBrk="1" hangingPunct="1">
              <a:lnSpc>
                <a:spcPct val="2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chemeClr val="tx1"/>
                </a:solidFill>
              </a:rPr>
              <a:t>4.</a:t>
            </a:r>
            <a:r>
              <a:rPr kumimoji="0" lang="ko-KR" altLang="en-US" sz="1500" b="0" i="0" u="none" strike="noStrike" kern="1200" cap="none" spc="0" normalizeH="0" baseline="0">
                <a:solidFill>
                  <a:schemeClr val="tx1"/>
                </a:solidFill>
              </a:rPr>
              <a:t>시간 기능</a:t>
            </a:r>
          </a:p>
          <a:p>
            <a:pPr marL="0" indent="0" algn="l" defTabSz="1110676" rtl="0" eaLnBrk="1" latinLnBrk="1" hangingPunct="1">
              <a:lnSpc>
                <a:spcPct val="2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chemeClr val="tx1"/>
                </a:solidFill>
              </a:rPr>
              <a:t>5.</a:t>
            </a:r>
            <a:r>
              <a:rPr kumimoji="0" lang="ko-KR" altLang="en-US" sz="1500" b="0" i="0" u="none" strike="noStrike" kern="1200" cap="none" spc="0" normalizeH="0" baseline="0">
                <a:solidFill>
                  <a:schemeClr val="tx1"/>
                </a:solidFill>
              </a:rPr>
              <a:t>이름 변경 기능</a:t>
            </a:r>
          </a:p>
          <a:p>
            <a:pPr marL="0" indent="0" algn="l" defTabSz="1110676" rtl="0" eaLnBrk="1" latinLnBrk="1" hangingPunct="1">
              <a:lnSpc>
                <a:spcPct val="2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chemeClr val="tx1"/>
                </a:solidFill>
              </a:rPr>
              <a:t>6..</a:t>
            </a:r>
            <a:r>
              <a:rPr kumimoji="0" lang="ko-KR" altLang="en-US" sz="1500" b="0" i="0" u="none" strike="noStrike" kern="1200" cap="none" spc="0" normalizeH="0" baseline="0">
                <a:solidFill>
                  <a:schemeClr val="tx1"/>
                </a:solidFill>
              </a:rPr>
              <a:t>봇 기능</a:t>
            </a:r>
          </a:p>
          <a:p>
            <a:pPr marL="0" indent="0" algn="l" defTabSz="1110676" rtl="0" eaLnBrk="1" latinLnBrk="1" hangingPunct="1">
              <a:lnSpc>
                <a:spcPct val="2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chemeClr val="tx1"/>
                </a:solidFill>
              </a:rPr>
              <a:t>7.</a:t>
            </a:r>
            <a:r>
              <a:rPr kumimoji="0" lang="ko-KR" altLang="en-US" sz="1500" b="0" i="0" u="none" strike="noStrike" kern="1200" cap="none" spc="0" normalizeH="0" baseline="0">
                <a:solidFill>
                  <a:schemeClr val="tx1"/>
                </a:solidFill>
              </a:rPr>
              <a:t>비속어 퇴장 기능</a:t>
            </a:r>
          </a:p>
          <a:p>
            <a:pPr marL="0" indent="0" algn="l" defTabSz="1110676" rtl="0" eaLnBrk="1" latinLnBrk="1" hangingPunct="1">
              <a:lnSpc>
                <a:spcPct val="200000"/>
              </a:lnSpc>
              <a:spcBef>
                <a:spcPct val="20000"/>
              </a:spcBef>
              <a:spcAft>
                <a:spcPts val="0"/>
              </a:spcAft>
              <a:buFont typeface="Arial"/>
              <a:buNone/>
              <a:defRPr/>
            </a:pPr>
            <a:endParaRPr kumimoji="0" lang="ko-KR" altLang="en-US" sz="1500" b="0" i="0" u="none" strike="noStrike" kern="1200" cap="none" spc="0" normalizeH="0" baseline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116483" y="8017"/>
            <a:ext cx="3872047" cy="6378851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4139144" y="514350"/>
            <a:ext cx="1004356" cy="59436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096000" y="245745"/>
            <a:ext cx="1436370" cy="30480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406390" y="245745"/>
            <a:ext cx="689610" cy="30480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904212" y="6080298"/>
            <a:ext cx="706879" cy="28575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pic>
        <p:nvPicPr>
          <p:cNvPr id="14" name="그림 13" descr="텍스트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089363" y="4267198"/>
            <a:ext cx="2767085" cy="842848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5091644" y="514350"/>
            <a:ext cx="2749336" cy="19243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cxnSp>
        <p:nvCxnSpPr>
          <p:cNvPr id="27" name="꺾인 연결선[E] 26"/>
          <p:cNvCxnSpPr>
            <a:stCxn id="15" idx="1"/>
          </p:cNvCxnSpPr>
          <p:nvPr/>
        </p:nvCxnSpPr>
        <p:spPr>
          <a:xfrm rot="10800000">
            <a:off x="2423160" y="245746"/>
            <a:ext cx="1715984" cy="5657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꺾인 연결선[E] 33"/>
          <p:cNvCxnSpPr>
            <a:endCxn id="48" idx="3"/>
          </p:cNvCxnSpPr>
          <p:nvPr/>
        </p:nvCxnSpPr>
        <p:spPr>
          <a:xfrm rot="10800000">
            <a:off x="2994451" y="4789169"/>
            <a:ext cx="2195731" cy="128596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꺾인 연결선[E] 37"/>
          <p:cNvCxnSpPr/>
          <p:nvPr/>
        </p:nvCxnSpPr>
        <p:spPr>
          <a:xfrm flipV="1">
            <a:off x="7532370" y="245745"/>
            <a:ext cx="1714500" cy="1524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꺾인 연결선[E] 39"/>
          <p:cNvCxnSpPr>
            <a:endCxn id="50" idx="1"/>
          </p:cNvCxnSpPr>
          <p:nvPr/>
        </p:nvCxnSpPr>
        <p:spPr>
          <a:xfrm rot="16200000" flipH="1">
            <a:off x="7394370" y="1714672"/>
            <a:ext cx="1924320" cy="10311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[E] 41"/>
          <p:cNvCxnSpPr>
            <a:stCxn id="17" idx="2"/>
          </p:cNvCxnSpPr>
          <p:nvPr/>
        </p:nvCxnSpPr>
        <p:spPr>
          <a:xfrm rot="16200000" flipH="1">
            <a:off x="4625340" y="1676399"/>
            <a:ext cx="5164455" cy="2912745"/>
          </a:xfrm>
          <a:prstGeom prst="bentConnector3">
            <a:avLst>
              <a:gd name="adj1" fmla="val 9957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285750" y="115866"/>
            <a:ext cx="22288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ore-KR" altLang="en-US" sz="1800"/>
              <a:t>현재</a:t>
            </a:r>
            <a:r>
              <a:rPr kumimoji="1" lang="ko-KR" altLang="en-US" sz="1800"/>
              <a:t> 같이 채팅하고 있는 사용자 리스트</a:t>
            </a:r>
            <a:endParaRPr kumimoji="1" lang="ko-Kore-KR" altLang="en-US" sz="1800"/>
          </a:p>
        </p:txBody>
      </p:sp>
      <p:sp>
        <p:nvSpPr>
          <p:cNvPr id="48" name="TextBox 47"/>
          <p:cNvSpPr txBox="1"/>
          <p:nvPr/>
        </p:nvSpPr>
        <p:spPr>
          <a:xfrm>
            <a:off x="575100" y="4189004"/>
            <a:ext cx="24193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ore-KR" altLang="en-US" sz="1800"/>
              <a:t>키워드를</a:t>
            </a:r>
            <a:r>
              <a:rPr kumimoji="1" lang="ko-KR" altLang="en-US" sz="1800"/>
              <a:t> 입력하는 명령어창</a:t>
            </a:r>
          </a:p>
          <a:p>
            <a:pPr lvl="0">
              <a:defRPr/>
            </a:pPr>
            <a:r>
              <a:rPr kumimoji="1" lang="en-US" altLang="ko-KR" sz="1800"/>
              <a:t>(W&gt;:</a:t>
            </a:r>
            <a:r>
              <a:rPr kumimoji="1" lang="ko-KR" altLang="en-US" sz="1800"/>
              <a:t>귓속말</a:t>
            </a:r>
            <a:r>
              <a:rPr kumimoji="1" lang="en-US" altLang="ko-KR" sz="1800"/>
              <a:t>,</a:t>
            </a:r>
            <a:r>
              <a:rPr kumimoji="1" lang="ko-KR" altLang="en-US" sz="1800"/>
              <a:t> </a:t>
            </a:r>
            <a:r>
              <a:rPr kumimoji="1" lang="en-US" altLang="ko-KR" sz="1800"/>
              <a:t>TALK:</a:t>
            </a:r>
            <a:r>
              <a:rPr kumimoji="1" lang="ko-KR" altLang="en-US" sz="1800"/>
              <a:t>전체말</a:t>
            </a:r>
            <a:r>
              <a:rPr kumimoji="1" lang="en-US" altLang="ko-KR" sz="1800"/>
              <a:t>,</a:t>
            </a:r>
            <a:r>
              <a:rPr kumimoji="1" lang="ko-KR" altLang="en-US" sz="1800"/>
              <a:t> 봇</a:t>
            </a:r>
            <a:r>
              <a:rPr kumimoji="1" lang="en-US" altLang="ko-KR" sz="1800"/>
              <a:t>:</a:t>
            </a:r>
            <a:r>
              <a:rPr kumimoji="1" lang="ko-KR" altLang="en-US" sz="1800"/>
              <a:t>봇기능</a:t>
            </a:r>
            <a:r>
              <a:rPr kumimoji="1" lang="en-US" altLang="ko-KR" sz="1800"/>
              <a:t>)</a:t>
            </a:r>
            <a:endParaRPr kumimoji="1" lang="ko-Kore-KR" altLang="en-US" sz="1800"/>
          </a:p>
        </p:txBody>
      </p:sp>
      <p:sp>
        <p:nvSpPr>
          <p:cNvPr id="49" name="TextBox 48"/>
          <p:cNvSpPr txBox="1"/>
          <p:nvPr/>
        </p:nvSpPr>
        <p:spPr>
          <a:xfrm>
            <a:off x="8846820" y="4994910"/>
            <a:ext cx="31089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1800"/>
              <a:t>이름을 보여주고 변경 할수있는 대화명창</a:t>
            </a:r>
            <a:endParaRPr kumimoji="1" lang="ko-Kore-KR" altLang="en-US" sz="1800"/>
          </a:p>
        </p:txBody>
      </p:sp>
      <p:sp>
        <p:nvSpPr>
          <p:cNvPr id="50" name="TextBox 49"/>
          <p:cNvSpPr txBox="1"/>
          <p:nvPr/>
        </p:nvSpPr>
        <p:spPr>
          <a:xfrm>
            <a:off x="8872081" y="2869217"/>
            <a:ext cx="30212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ore-KR" altLang="en-US" sz="1800"/>
              <a:t>서버에서</a:t>
            </a:r>
            <a:r>
              <a:rPr kumimoji="1" lang="ko-KR" altLang="en-US" sz="1800"/>
              <a:t> 보내주는 안내 메시지와 여러가지 음성</a:t>
            </a:r>
            <a:endParaRPr kumimoji="1" lang="ko-Kore-KR" altLang="en-US" sz="1800"/>
          </a:p>
        </p:txBody>
      </p:sp>
      <p:sp>
        <p:nvSpPr>
          <p:cNvPr id="54" name="TextBox 53"/>
          <p:cNvSpPr txBox="1"/>
          <p:nvPr/>
        </p:nvSpPr>
        <p:spPr>
          <a:xfrm>
            <a:off x="9384030" y="104606"/>
            <a:ext cx="25717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ore-KR" altLang="en-US" sz="1800"/>
              <a:t>키워드</a:t>
            </a:r>
            <a:r>
              <a:rPr kumimoji="1" lang="ko-KR" altLang="en-US" sz="1800"/>
              <a:t> 입력을 도와줄 버튼</a:t>
            </a:r>
            <a:endParaRPr kumimoji="1" lang="ko-Kore-KR" altLang="en-US" sz="1800"/>
          </a:p>
        </p:txBody>
      </p:sp>
      <p:sp>
        <p:nvSpPr>
          <p:cNvPr id="22" name="직사각형 21"/>
          <p:cNvSpPr/>
          <p:nvPr/>
        </p:nvSpPr>
        <p:spPr>
          <a:xfrm>
            <a:off x="4139144" y="6075134"/>
            <a:ext cx="706879" cy="28575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547677" y="5697441"/>
            <a:ext cx="2228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ore-KR" altLang="en-US" sz="1800"/>
              <a:t>봇기능</a:t>
            </a:r>
            <a:r>
              <a:rPr kumimoji="1" lang="ko-KR" altLang="en-US" sz="1800"/>
              <a:t> </a:t>
            </a:r>
            <a:r>
              <a:rPr kumimoji="1" lang="en-US" altLang="ko-KR" sz="1800"/>
              <a:t>on/off</a:t>
            </a:r>
            <a:r>
              <a:rPr kumimoji="1" lang="ko-KR" altLang="en-US" sz="1800"/>
              <a:t>버튼</a:t>
            </a:r>
            <a:endParaRPr kumimoji="1" lang="ko-Kore-KR" altLang="en-US" sz="1800"/>
          </a:p>
        </p:txBody>
      </p:sp>
      <p:cxnSp>
        <p:nvCxnSpPr>
          <p:cNvPr id="7" name="꺾인 연결선[E] 6"/>
          <p:cNvCxnSpPr>
            <a:stCxn id="22" idx="1"/>
            <a:endCxn id="25" idx="3"/>
          </p:cNvCxnSpPr>
          <p:nvPr/>
        </p:nvCxnSpPr>
        <p:spPr>
          <a:xfrm rot="10800000">
            <a:off x="2776528" y="5882107"/>
            <a:ext cx="1362617" cy="33590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5074029" y="2432013"/>
            <a:ext cx="2749336" cy="179899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469361" y="2045557"/>
            <a:ext cx="17231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ore-KR" altLang="en-US" sz="1800"/>
              <a:t>다양한</a:t>
            </a:r>
            <a:r>
              <a:rPr kumimoji="1" lang="ko-KR" altLang="en-US" sz="1800"/>
              <a:t> 봇기능</a:t>
            </a:r>
            <a:endParaRPr kumimoji="1" lang="ko-Kore-KR" altLang="en-US" sz="1800"/>
          </a:p>
        </p:txBody>
      </p:sp>
      <p:cxnSp>
        <p:nvCxnSpPr>
          <p:cNvPr id="30" name="꺾인 연결선[E] 29"/>
          <p:cNvCxnSpPr>
            <a:stCxn id="28" idx="1"/>
            <a:endCxn id="29" idx="3"/>
          </p:cNvCxnSpPr>
          <p:nvPr/>
        </p:nvCxnSpPr>
        <p:spPr>
          <a:xfrm rot="10800000">
            <a:off x="2192483" y="2230223"/>
            <a:ext cx="2881547" cy="110128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5061850" y="4278725"/>
            <a:ext cx="2749336" cy="83132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452427" y="2780866"/>
            <a:ext cx="2419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ore-KR" altLang="en-US" sz="1800"/>
              <a:t>비속어</a:t>
            </a:r>
            <a:r>
              <a:rPr kumimoji="1" lang="ko-KR" altLang="en-US" sz="1800"/>
              <a:t> 필터링과 강퇴</a:t>
            </a:r>
            <a:endParaRPr kumimoji="1" lang="ko-Kore-KR" altLang="en-US" sz="1800"/>
          </a:p>
        </p:txBody>
      </p:sp>
      <p:cxnSp>
        <p:nvCxnSpPr>
          <p:cNvPr id="21" name="꺾인 연결선[E] 20"/>
          <p:cNvCxnSpPr>
            <a:stCxn id="37" idx="1"/>
            <a:endCxn id="41" idx="3"/>
          </p:cNvCxnSpPr>
          <p:nvPr/>
        </p:nvCxnSpPr>
        <p:spPr>
          <a:xfrm rot="10800000">
            <a:off x="2871778" y="2965532"/>
            <a:ext cx="2190073" cy="1728854"/>
          </a:xfrm>
          <a:prstGeom prst="bentConnector3">
            <a:avLst>
              <a:gd name="adj1" fmla="val 5237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9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" presetClass="entr" presetSubtype="10" fill="hold" grpId="1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" presetClass="entr" presetSubtype="10" fill="hold" grpId="1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grpId="1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grpId="1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8" animBg="1"/>
      <p:bldP spid="16" grpId="4" animBg="1"/>
      <p:bldP spid="17" grpId="6" animBg="1"/>
      <p:bldP spid="18" grpId="0" animBg="1"/>
      <p:bldP spid="19" grpId="2" animBg="1"/>
      <p:bldP spid="45" grpId="9"/>
      <p:bldP spid="48" grpId="1"/>
      <p:bldP spid="49" grpId="7"/>
      <p:bldP spid="50" grpId="3"/>
      <p:bldP spid="54" grpId="5"/>
      <p:bldP spid="22" grpId="13" animBg="1"/>
      <p:bldP spid="25" grpId="12"/>
      <p:bldP spid="28" grpId="11" animBg="1"/>
      <p:bldP spid="29" grpId="10"/>
      <p:bldP spid="37" grpId="15" animBg="1"/>
      <p:bldP spid="41" grpId="14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전송</a:t>
            </a:r>
            <a:r>
              <a:rPr lang="en-US" altLang="ko-KR"/>
              <a:t>,</a:t>
            </a:r>
            <a:r>
              <a:rPr lang="ko-KR" altLang="en-US"/>
              <a:t> 나가기 버튼 기능</a:t>
            </a: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7513356" y="1602971"/>
            <a:ext cx="2580133" cy="452691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687291" y="1597428"/>
            <a:ext cx="2601101" cy="4532458"/>
          </a:xfrm>
          <a:prstGeom prst="rect">
            <a:avLst/>
          </a:prstGeom>
        </p:spPr>
      </p:pic>
      <p:cxnSp>
        <p:nvCxnSpPr>
          <p:cNvPr id="7" name="직선 화살표 연결선 6"/>
          <p:cNvCxnSpPr/>
          <p:nvPr/>
        </p:nvCxnSpPr>
        <p:spPr>
          <a:xfrm flipV="1">
            <a:off x="3093118" y="2641934"/>
            <a:ext cx="5213687" cy="313823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899858" y="5469355"/>
            <a:ext cx="4329365" cy="424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146513" y="5227605"/>
            <a:ext cx="3160292" cy="752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전송 버튼 클릭시 채팅방에 입력값 출력</a:t>
            </a:r>
          </a:p>
        </p:txBody>
      </p:sp>
      <p:cxnSp>
        <p:nvCxnSpPr>
          <p:cNvPr id="12" name="꺾인 연결선[E] 11"/>
          <p:cNvCxnSpPr>
            <a:endCxn id="11" idx="1"/>
          </p:cNvCxnSpPr>
          <p:nvPr/>
        </p:nvCxnSpPr>
        <p:spPr>
          <a:xfrm flipV="1">
            <a:off x="3835066" y="5603893"/>
            <a:ext cx="1311447" cy="764924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/>
          <p:cNvCxnSpPr/>
          <p:nvPr/>
        </p:nvCxnSpPr>
        <p:spPr>
          <a:xfrm rot="16200000">
            <a:off x="3640747" y="6174499"/>
            <a:ext cx="3886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귓속말</a:t>
            </a:r>
            <a:r>
              <a:rPr lang="en-US" altLang="ko-KR"/>
              <a:t>,</a:t>
            </a:r>
            <a:r>
              <a:rPr lang="ko-KR" altLang="en-US"/>
              <a:t> 전쳇말 버튼 기능</a:t>
            </a:r>
          </a:p>
        </p:txBody>
      </p:sp>
      <p:pic>
        <p:nvPicPr>
          <p:cNvPr id="4" name="그림 2" descr="텍스트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229787" y="1677854"/>
            <a:ext cx="2785689" cy="45891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" y="4605974"/>
            <a:ext cx="6067924" cy="756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귓속말 버튼 클릭 시  커맨드 창 값이 </a:t>
            </a:r>
            <a:r>
              <a:rPr lang="en-US" altLang="ko-KR"/>
              <a:t>W&gt;</a:t>
            </a:r>
            <a:r>
              <a:rPr lang="ko-KR" altLang="en-US"/>
              <a:t> 로 변경 </a:t>
            </a:r>
            <a:r>
              <a:rPr lang="en-US" altLang="ko-KR"/>
              <a:t>(W&gt;</a:t>
            </a:r>
            <a:r>
              <a:rPr lang="ko-KR" altLang="en-US"/>
              <a:t>ㅁㅁㅁ 는 귓속말 보낼 상대</a:t>
            </a:r>
            <a:r>
              <a:rPr lang="en-US" altLang="ko-KR"/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9600" y="2352475"/>
            <a:ext cx="6067924" cy="757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전체말 버튼 클릭 시 커맨드 필드 값이 </a:t>
            </a:r>
            <a:r>
              <a:rPr lang="en-US" altLang="ko-KR"/>
              <a:t>TALK</a:t>
            </a:r>
            <a:r>
              <a:rPr lang="ko-KR" altLang="en-US"/>
              <a:t>으로 변경</a:t>
            </a:r>
          </a:p>
        </p:txBody>
      </p:sp>
      <p:cxnSp>
        <p:nvCxnSpPr>
          <p:cNvPr id="8" name="직선 화살표 연결선 7"/>
          <p:cNvCxnSpPr/>
          <p:nvPr/>
        </p:nvCxnSpPr>
        <p:spPr>
          <a:xfrm rot="10800000" flipV="1">
            <a:off x="6461960" y="1900000"/>
            <a:ext cx="2160672" cy="5815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꺾인 연결선[E] 8"/>
          <p:cNvCxnSpPr>
            <a:endCxn id="5" idx="3"/>
          </p:cNvCxnSpPr>
          <p:nvPr/>
        </p:nvCxnSpPr>
        <p:spPr>
          <a:xfrm rot="5400000">
            <a:off x="6351196" y="2226328"/>
            <a:ext cx="3084074" cy="2431418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3435" cy="1143635"/>
          </a:xfrm>
          <a:prstGeom prst="rect">
            <a:avLst/>
          </a:prstGeom>
        </p:spPr>
        <p:txBody>
          <a:bodyPr vert="horz" wrap="square" lIns="110490" tIns="55245" rIns="110490" bIns="55245" anchor="ctr">
            <a:normAutofit/>
          </a:bodyPr>
          <a:lstStyle/>
          <a:p>
            <a:pPr marL="0" indent="0" defTabSz="508000">
              <a:buFontTx/>
              <a:buNone/>
              <a:defRPr/>
            </a:pPr>
            <a:r>
              <a:rPr lang="ko-KR" altLang="en-US">
                <a:latin typeface="굴림"/>
                <a:ea typeface="굴림"/>
              </a:rPr>
              <a:t>팀 소개</a:t>
            </a:r>
          </a:p>
        </p:txBody>
      </p:sp>
      <p:sp>
        <p:nvSpPr>
          <p:cNvPr id="4" name="내용 개체 틀 2"/>
          <p:cNvSpPr txBox="1">
            <a:spLocks noGrp="1"/>
          </p:cNvSpPr>
          <p:nvPr>
            <p:ph idx="1"/>
          </p:nvPr>
        </p:nvSpPr>
        <p:spPr>
          <a:xfrm>
            <a:off x="788035" y="2135505"/>
            <a:ext cx="6129655" cy="1591945"/>
          </a:xfrm>
          <a:prstGeom prst="rect">
            <a:avLst/>
          </a:prstGeom>
        </p:spPr>
        <p:txBody>
          <a:bodyPr vert="horz" wrap="square" lIns="110490" tIns="55245" rIns="110490" bIns="55245" anchor="t">
            <a:normAutofit/>
          </a:bodyPr>
          <a:lstStyle/>
          <a:p>
            <a:pPr marL="0" indent="0" defTabSz="508000">
              <a:buFont typeface="Arial"/>
              <a:buChar char="•"/>
              <a:defRPr/>
            </a:pPr>
            <a:r>
              <a:rPr lang="ko-KR" altLang="en-US" sz="4800">
                <a:latin typeface="굴림"/>
                <a:ea typeface="굴림"/>
              </a:rPr>
              <a:t>팀 명</a:t>
            </a:r>
            <a:r>
              <a:rPr lang="ko-KR" altLang="en-US" sz="4800"/>
              <a:t> </a:t>
            </a:r>
            <a:r>
              <a:rPr lang="en-US" altLang="ko-KR" sz="4800"/>
              <a:t>: </a:t>
            </a:r>
            <a:r>
              <a:rPr lang="ko-KR" altLang="en-US" sz="4800" b="0">
                <a:latin typeface="HY산B"/>
                <a:ea typeface="HY산B"/>
                <a:cs typeface="+mn-cs"/>
              </a:rPr>
              <a:t>샤인머스켓</a:t>
            </a:r>
          </a:p>
          <a:p>
            <a:pPr marL="416560" indent="-416560" defTabSz="508000">
              <a:buClr>
                <a:srgbClr val="000000"/>
              </a:buClr>
              <a:buFont typeface="Arial"/>
              <a:buChar char="•"/>
              <a:defRPr/>
            </a:pPr>
            <a:endParaRPr lang="ko-KR" altLang="en-US"/>
          </a:p>
          <a:p>
            <a:pPr marL="416560" indent="-416560" defTabSz="508000">
              <a:buClr>
                <a:srgbClr val="000000"/>
              </a:buClr>
              <a:buFont typeface="Arial"/>
              <a:buChar char="•"/>
              <a:defRPr/>
            </a:pPr>
            <a:endParaRPr lang="ko-KR" altLang="en-US"/>
          </a:p>
        </p:txBody>
      </p:sp>
      <p:sp>
        <p:nvSpPr>
          <p:cNvPr id="7" name="텍스트 상자 6"/>
          <p:cNvSpPr txBox="1"/>
          <p:nvPr/>
        </p:nvSpPr>
        <p:spPr>
          <a:xfrm>
            <a:off x="5987415" y="4363085"/>
            <a:ext cx="6004560" cy="225869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r" defTabSz="508000">
              <a:lnSpc>
                <a:spcPct val="114999"/>
              </a:lnSpc>
              <a:buFontTx/>
              <a:buNone/>
              <a:defRPr/>
            </a:pPr>
            <a:r>
              <a:rPr lang="ko-KR" altLang="ko-KR" sz="2800" dirty="0">
                <a:latin typeface="나눔바른고딕"/>
                <a:ea typeface="나눔바른고딕"/>
              </a:rPr>
              <a:t>조 원 : </a:t>
            </a:r>
            <a:r>
              <a:rPr lang="en-US" altLang="ko-KR" sz="2800" dirty="0">
                <a:latin typeface="나눔바른고딕"/>
                <a:ea typeface="나눔바른고딕"/>
              </a:rPr>
              <a:t>20171583</a:t>
            </a:r>
            <a:r>
              <a:rPr lang="ko-KR" altLang="ko-KR" sz="2800" dirty="0">
                <a:latin typeface="나눔바른고딕"/>
                <a:ea typeface="나눔바른고딕"/>
              </a:rPr>
              <a:t> </a:t>
            </a:r>
            <a:r>
              <a:rPr lang="en-US" altLang="ko-KR" sz="2800" dirty="0">
                <a:latin typeface="나눔바른고딕"/>
                <a:ea typeface="나눔바른고딕"/>
              </a:rPr>
              <a:t>-</a:t>
            </a:r>
            <a:r>
              <a:rPr lang="ko-KR" altLang="ko-KR" sz="2800" dirty="0">
                <a:latin typeface="나눔바른고딕"/>
                <a:ea typeface="나눔바른고딕"/>
              </a:rPr>
              <a:t> </a:t>
            </a:r>
            <a:r>
              <a:rPr lang="ko-KR" altLang="en-US" sz="2800" dirty="0">
                <a:latin typeface="나눔바른고딕"/>
                <a:ea typeface="나눔바른고딕"/>
              </a:rPr>
              <a:t>김기정</a:t>
            </a:r>
          </a:p>
          <a:p>
            <a:pPr marL="0" indent="0" algn="r" defTabSz="508000">
              <a:lnSpc>
                <a:spcPct val="114999"/>
              </a:lnSpc>
              <a:buFontTx/>
              <a:buNone/>
              <a:defRPr/>
            </a:pPr>
            <a:r>
              <a:rPr lang="ko-KR" altLang="en-US" sz="2800" dirty="0">
                <a:latin typeface="나눔바른고딕"/>
                <a:ea typeface="나눔바른고딕"/>
              </a:rPr>
              <a:t>              2017</a:t>
            </a:r>
            <a:r>
              <a:rPr lang="en-US" altLang="ko-KR" sz="2800" dirty="0">
                <a:latin typeface="나눔바른고딕"/>
                <a:ea typeface="나눔바른고딕"/>
              </a:rPr>
              <a:t>3863</a:t>
            </a:r>
            <a:r>
              <a:rPr lang="ko-KR" altLang="en-US" sz="2800" dirty="0">
                <a:latin typeface="나눔바른고딕"/>
                <a:ea typeface="나눔바른고딕"/>
              </a:rPr>
              <a:t> </a:t>
            </a:r>
            <a:r>
              <a:rPr lang="en-US" altLang="ko-KR" sz="2800" dirty="0">
                <a:latin typeface="나눔바른고딕"/>
                <a:ea typeface="나눔바른고딕"/>
              </a:rPr>
              <a:t>–</a:t>
            </a:r>
            <a:r>
              <a:rPr lang="ko-KR" altLang="en-US" sz="2800" dirty="0">
                <a:latin typeface="나눔바른고딕"/>
                <a:ea typeface="나눔바른고딕"/>
              </a:rPr>
              <a:t> </a:t>
            </a:r>
            <a:r>
              <a:rPr lang="ko-KR" altLang="en-US" sz="2800" dirty="0" err="1">
                <a:latin typeface="나눔바른고딕"/>
                <a:ea typeface="나눔바른고딕"/>
              </a:rPr>
              <a:t>백래훈</a:t>
            </a:r>
            <a:r>
              <a:rPr lang="ko-KR" altLang="en-US" sz="2800" dirty="0">
                <a:latin typeface="나눔바른고딕"/>
                <a:ea typeface="나눔바른고딕"/>
              </a:rPr>
              <a:t> </a:t>
            </a:r>
          </a:p>
          <a:p>
            <a:pPr marL="0" indent="0" algn="r" defTabSz="508000">
              <a:lnSpc>
                <a:spcPct val="114999"/>
              </a:lnSpc>
              <a:buFontTx/>
              <a:buNone/>
              <a:defRPr/>
            </a:pPr>
            <a:r>
              <a:rPr lang="ko-KR" altLang="en-US" sz="2800" b="0" dirty="0">
                <a:latin typeface="나눔바른고딕"/>
                <a:ea typeface="나눔바른고딕"/>
              </a:rPr>
              <a:t>20170679 </a:t>
            </a:r>
            <a:r>
              <a:rPr lang="ko-KR" altLang="en-US" sz="2800" dirty="0">
                <a:latin typeface="나눔바른고딕"/>
                <a:ea typeface="나눔바른고딕"/>
              </a:rPr>
              <a:t>- 이상훈</a:t>
            </a:r>
          </a:p>
          <a:p>
            <a:pPr marL="0" indent="0" algn="r" defTabSz="508000">
              <a:lnSpc>
                <a:spcPct val="114999"/>
              </a:lnSpc>
              <a:buClr>
                <a:srgbClr val="000000"/>
              </a:buClr>
              <a:buFont typeface="Arial"/>
              <a:buChar char="•"/>
              <a:defRPr/>
            </a:pPr>
            <a:endParaRPr lang="ko-KR" altLang="en-US" sz="2800" dirty="0"/>
          </a:p>
          <a:p>
            <a:pPr marL="0" indent="0" algn="r" defTabSz="508000">
              <a:buClr>
                <a:srgbClr val="000000"/>
              </a:buClr>
              <a:buFont typeface="Arial"/>
              <a:buChar char="•"/>
              <a:defRPr/>
            </a:pPr>
            <a:endParaRPr lang="ko-KR" altLang="en-US" sz="1800" dirty="0">
              <a:latin typeface="맑은 고딕"/>
              <a:ea typeface="맑은 고딕"/>
            </a:endParaRPr>
          </a:p>
        </p:txBody>
      </p:sp>
      <p:sp>
        <p:nvSpPr>
          <p:cNvPr id="8" name="텍스트 상자 7"/>
          <p:cNvSpPr txBox="1"/>
          <p:nvPr/>
        </p:nvSpPr>
        <p:spPr>
          <a:xfrm>
            <a:off x="686435" y="3337560"/>
            <a:ext cx="11301730" cy="772795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r" defTabSz="508000">
              <a:lnSpc>
                <a:spcPct val="114999"/>
              </a:lnSpc>
              <a:defRPr/>
            </a:pPr>
            <a:r>
              <a:rPr lang="ko-KR" altLang="en-US" sz="2800">
                <a:latin typeface="나눔바른고딕"/>
                <a:ea typeface="나눔바른고딕"/>
              </a:rPr>
              <a:t>조 장 : 20173850 - 이시원</a:t>
            </a:r>
          </a:p>
          <a:p>
            <a:pPr marL="0" indent="0" algn="r" defTabSz="508000">
              <a:buClr>
                <a:srgbClr val="000000"/>
              </a:buClr>
              <a:buFont typeface="Arial"/>
              <a:buChar char="•"/>
              <a:defRPr/>
            </a:pPr>
            <a:endParaRPr lang="ko-KR" altLang="en-US" sz="1800"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접속자 리스트 </a:t>
            </a: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7735068" y="1541579"/>
            <a:ext cx="2597920" cy="452691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10627" y="3052963"/>
            <a:ext cx="5004636" cy="7551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접속자 리스트 칸을 만들어 새로운 사람 접속</a:t>
            </a:r>
            <a:r>
              <a:rPr lang="en-US" altLang="ko-KR"/>
              <a:t>or</a:t>
            </a:r>
            <a:r>
              <a:rPr lang="ko-KR" altLang="en-US"/>
              <a:t>퇴장 시 리스트에 저장</a:t>
            </a:r>
            <a:r>
              <a:rPr lang="en-US" altLang="ko-KR"/>
              <a:t>,</a:t>
            </a:r>
            <a:r>
              <a:rPr lang="ko-KR" altLang="en-US"/>
              <a:t>표시 </a:t>
            </a:r>
          </a:p>
        </p:txBody>
      </p:sp>
      <p:cxnSp>
        <p:nvCxnSpPr>
          <p:cNvPr id="5" name="꺾인 연결선[E] 4"/>
          <p:cNvCxnSpPr>
            <a:endCxn id="4" idx="3"/>
          </p:cNvCxnSpPr>
          <p:nvPr/>
        </p:nvCxnSpPr>
        <p:spPr>
          <a:xfrm rot="10800000" flipV="1">
            <a:off x="5815263" y="2100513"/>
            <a:ext cx="1919805" cy="133001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시간 기능</a:t>
            </a: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2229487" y="1600200"/>
            <a:ext cx="2580133" cy="452691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940592" y="3220402"/>
            <a:ext cx="6025816" cy="417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채팅 입력시 옆에 현재 시간 받아와 출력</a:t>
            </a:r>
          </a:p>
        </p:txBody>
      </p:sp>
      <p:cxnSp>
        <p:nvCxnSpPr>
          <p:cNvPr id="5" name="꺾인 연결선[E] 4"/>
          <p:cNvCxnSpPr>
            <a:endCxn id="4" idx="1"/>
          </p:cNvCxnSpPr>
          <p:nvPr/>
        </p:nvCxnSpPr>
        <p:spPr>
          <a:xfrm>
            <a:off x="4667249" y="2371223"/>
            <a:ext cx="1273331" cy="105777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이름 변경 기능</a:t>
            </a: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609600" y="1539059"/>
            <a:ext cx="2589023" cy="452691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949464" y="1507997"/>
            <a:ext cx="2633572" cy="45890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41733" y="2242890"/>
            <a:ext cx="4908533" cy="753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현재 이름</a:t>
            </a:r>
            <a:r>
              <a:rPr lang="en-US" altLang="ko-KR"/>
              <a:t>)&gt;(</a:t>
            </a:r>
            <a:r>
              <a:rPr lang="ko-KR" altLang="en-US"/>
              <a:t>변경 할 이름</a:t>
            </a:r>
            <a:r>
              <a:rPr lang="en-US" altLang="ko-KR"/>
              <a:t>)</a:t>
            </a:r>
            <a:r>
              <a:rPr lang="ko-KR" altLang="en-US"/>
              <a:t> 입력 후 변경 버튼 클릭 시 이름 변경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41733" y="3802516"/>
            <a:ext cx="4908533" cy="1098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이름 변경 후 채팅 시 채팅창에 이름이 변경되었다는 알림과 함께 접속자 리스트에 있는 이름 변경</a:t>
            </a:r>
          </a:p>
        </p:txBody>
      </p:sp>
      <p:sp>
        <p:nvSpPr>
          <p:cNvPr id="8" name="직사각형 9"/>
          <p:cNvSpPr/>
          <p:nvPr/>
        </p:nvSpPr>
        <p:spPr>
          <a:xfrm>
            <a:off x="2403884" y="1789196"/>
            <a:ext cx="344493" cy="1733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9" name="직사각형 9"/>
          <p:cNvSpPr/>
          <p:nvPr/>
        </p:nvSpPr>
        <p:spPr>
          <a:xfrm>
            <a:off x="9804808" y="1789195"/>
            <a:ext cx="461441" cy="1733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10" name="직사각형 9"/>
          <p:cNvSpPr/>
          <p:nvPr/>
        </p:nvSpPr>
        <p:spPr>
          <a:xfrm>
            <a:off x="8949464" y="2069528"/>
            <a:ext cx="461441" cy="1733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봇 기능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571680" y="1660357"/>
            <a:ext cx="2592532" cy="45278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9600" y="2099410"/>
            <a:ext cx="6674326" cy="1099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봇 시스템 버튼 클릭 시 메모창에 봇 시스템 활성화 알림 표시와 함께 관련 기능 설명 </a:t>
            </a:r>
          </a:p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봇 시스템 버튼 클릭 시 텍스트 값</a:t>
            </a:r>
            <a:r>
              <a:rPr lang="en-US" altLang="ko-KR"/>
              <a:t>(</a:t>
            </a:r>
            <a:r>
              <a:rPr lang="ko-KR" altLang="en-US"/>
              <a:t>봇 종료</a:t>
            </a:r>
            <a:r>
              <a:rPr lang="en-US" altLang="ko-KR"/>
              <a:t>)</a:t>
            </a:r>
            <a:r>
              <a:rPr lang="ko-KR" altLang="en-US"/>
              <a:t>로 변경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9600" y="4587436"/>
            <a:ext cx="6557213" cy="10930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봇 종료 버튼 클릭 시 봇 시스템이 비활성화 되었다는 알림 표시</a:t>
            </a:r>
          </a:p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봇 종료 버튼 클릭 시 텍스트 값</a:t>
            </a:r>
            <a:r>
              <a:rPr lang="en-US" altLang="ko-KR"/>
              <a:t>(</a:t>
            </a:r>
            <a:r>
              <a:rPr lang="ko-KR" altLang="en-US"/>
              <a:t>봇 시스템</a:t>
            </a:r>
            <a:r>
              <a:rPr lang="en-US" altLang="ko-KR"/>
              <a:t>)</a:t>
            </a:r>
            <a:r>
              <a:rPr lang="ko-KR" altLang="en-US"/>
              <a:t>로 변경 </a:t>
            </a:r>
          </a:p>
        </p:txBody>
      </p:sp>
      <p:cxnSp>
        <p:nvCxnSpPr>
          <p:cNvPr id="8" name="직선 화살표 연결선 7"/>
          <p:cNvCxnSpPr/>
          <p:nvPr/>
        </p:nvCxnSpPr>
        <p:spPr>
          <a:xfrm rot="16200000" flipV="1">
            <a:off x="6075945" y="4201028"/>
            <a:ext cx="2606847" cy="8121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비속어 퇴장 기능</a:t>
            </a: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609600" y="1600199"/>
            <a:ext cx="2599358" cy="452691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978510" y="1600199"/>
            <a:ext cx="2604526" cy="45269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48075" y="2190750"/>
            <a:ext cx="4895850" cy="10934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텍스트에 </a:t>
            </a:r>
            <a:r>
              <a:rPr lang="en-US" altLang="ko-KR"/>
              <a:t>“</a:t>
            </a:r>
            <a:r>
              <a:rPr lang="ko-KR" altLang="en-US"/>
              <a:t>바보</a:t>
            </a:r>
            <a:r>
              <a:rPr lang="en-US" altLang="ko-KR"/>
              <a:t>,</a:t>
            </a:r>
            <a:r>
              <a:rPr lang="ko-KR" altLang="en-US"/>
              <a:t> 멍청이</a:t>
            </a:r>
            <a:r>
              <a:rPr lang="en-US" altLang="ko-KR"/>
              <a:t>,</a:t>
            </a:r>
            <a:r>
              <a:rPr lang="ko-KR" altLang="en-US"/>
              <a:t> 비속어</a:t>
            </a:r>
            <a:r>
              <a:rPr lang="en-US" altLang="ko-KR"/>
              <a:t>”</a:t>
            </a:r>
            <a:r>
              <a:rPr lang="ko-KR" altLang="en-US"/>
              <a:t>를 입력 시 시스템이 채팅방에 적절하지 </a:t>
            </a:r>
          </a:p>
          <a:p>
            <a:pPr>
              <a:defRPr/>
            </a:pPr>
            <a:r>
              <a:rPr lang="ko-KR" altLang="en-US"/>
              <a:t>못한 단어를 사용했다고 알려줌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48075" y="4162425"/>
            <a:ext cx="4733925" cy="417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경고가 </a:t>
            </a:r>
            <a:r>
              <a:rPr lang="en-US" altLang="ko-KR"/>
              <a:t>3</a:t>
            </a:r>
            <a:r>
              <a:rPr lang="ko-KR" altLang="en-US"/>
              <a:t>회 누적되면 강제 퇴장시킴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778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480949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 fontScale="90000"/>
          </a:bodyPr>
          <a:lstStyle/>
          <a:p>
            <a:pPr defTabSz="508000"/>
            <a:r>
              <a:rPr lang="en-US" altLang="ko-KR" sz="3200" b="1" dirty="0">
                <a:latin typeface="나눔바른고딕" charset="0"/>
                <a:ea typeface="나눔바른고딕" charset="0"/>
              </a:rPr>
              <a:t>Client</a:t>
            </a:r>
            <a:r>
              <a:rPr lang="ko-KR" altLang="en-US" sz="3200" b="1" dirty="0">
                <a:latin typeface="나눔바른고딕" charset="0"/>
                <a:ea typeface="나눔바른고딕" charset="0"/>
              </a:rPr>
              <a:t> 소스</a:t>
            </a:r>
            <a:endParaRPr lang="ko-KR" altLang="en-US" sz="3200" dirty="0">
              <a:latin typeface="HY산B" charset="0"/>
              <a:ea typeface="HY산B" charset="0"/>
              <a:cs typeface="+mj-cs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100C5EE8-05B4-ED42-802A-ADA6F8001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70" y="756484"/>
            <a:ext cx="4815839" cy="6101516"/>
          </a:xfrm>
          <a:prstGeom prst="rect">
            <a:avLst/>
          </a:prstGeom>
          <a:solidFill>
            <a:srgbClr val="FFFF00"/>
          </a:solidFill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675E2DF8-C00D-1F48-BBBD-8CE0A8263E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563" y="755904"/>
            <a:ext cx="4702667" cy="610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5806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480949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 fontScale="90000"/>
          </a:bodyPr>
          <a:lstStyle/>
          <a:p>
            <a:pPr defTabSz="508000"/>
            <a:r>
              <a:rPr lang="en-US" altLang="ko-KR" sz="3200" b="1" dirty="0">
                <a:latin typeface="나눔바른고딕" charset="0"/>
                <a:ea typeface="나눔바른고딕" charset="0"/>
              </a:rPr>
              <a:t>Client</a:t>
            </a:r>
            <a:r>
              <a:rPr lang="ko-KR" altLang="en-US" sz="3200" b="1" dirty="0">
                <a:latin typeface="나눔바른고딕" charset="0"/>
                <a:ea typeface="나눔바른고딕" charset="0"/>
              </a:rPr>
              <a:t> 소스</a:t>
            </a:r>
            <a:endParaRPr lang="ko-KR" altLang="en-US" sz="3200" dirty="0">
              <a:latin typeface="HY산B" charset="0"/>
              <a:ea typeface="HY산B" charset="0"/>
              <a:cs typeface="+mj-cs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0F2651D-256F-874B-AD9D-BDD25060E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9063"/>
            <a:ext cx="5284119" cy="6058937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25F756C-344E-6B49-B7C2-4F59055FD8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221" y="755904"/>
            <a:ext cx="5859780" cy="610598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91E3C16-D855-D846-9838-FA53FF462609}"/>
              </a:ext>
            </a:extLst>
          </p:cNvPr>
          <p:cNvSpPr/>
          <p:nvPr/>
        </p:nvSpPr>
        <p:spPr>
          <a:xfrm>
            <a:off x="1074420" y="2708910"/>
            <a:ext cx="4209699" cy="31432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71F1450-5899-AE40-A105-25533D894760}"/>
              </a:ext>
            </a:extLst>
          </p:cNvPr>
          <p:cNvSpPr/>
          <p:nvPr/>
        </p:nvSpPr>
        <p:spPr>
          <a:xfrm>
            <a:off x="6797041" y="3429000"/>
            <a:ext cx="4998719" cy="7886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7C093E5-7D4A-EA4F-BA1B-9B382EC41199}"/>
              </a:ext>
            </a:extLst>
          </p:cNvPr>
          <p:cNvSpPr/>
          <p:nvPr/>
        </p:nvSpPr>
        <p:spPr>
          <a:xfrm>
            <a:off x="6797040" y="4217670"/>
            <a:ext cx="4209699" cy="1371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5" name="꺾인 연결선[E] 14">
            <a:extLst>
              <a:ext uri="{FF2B5EF4-FFF2-40B4-BE49-F238E27FC236}">
                <a16:creationId xmlns:a16="http://schemas.microsoft.com/office/drawing/2014/main" id="{CFFB4321-5913-1B45-BAEA-54E90C0C65E8}"/>
              </a:ext>
            </a:extLst>
          </p:cNvPr>
          <p:cNvCxnSpPr>
            <a:cxnSpLocks/>
            <a:stCxn id="8" idx="1"/>
            <a:endCxn id="16" idx="1"/>
          </p:cNvCxnSpPr>
          <p:nvPr/>
        </p:nvCxnSpPr>
        <p:spPr>
          <a:xfrm rot="10800000">
            <a:off x="1002380" y="1193799"/>
            <a:ext cx="72041" cy="3086737"/>
          </a:xfrm>
          <a:prstGeom prst="bentConnector3">
            <a:avLst>
              <a:gd name="adj1" fmla="val 41731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4F9BF8E-0D33-674F-8455-287B76F9016C}"/>
              </a:ext>
            </a:extLst>
          </p:cNvPr>
          <p:cNvSpPr txBox="1"/>
          <p:nvPr/>
        </p:nvSpPr>
        <p:spPr>
          <a:xfrm>
            <a:off x="1002379" y="655189"/>
            <a:ext cx="3463290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sz="1600" dirty="0"/>
              <a:t>-</a:t>
            </a:r>
            <a:r>
              <a:rPr kumimoji="1" lang="ko-KR" altLang="en-US" sz="1600" dirty="0"/>
              <a:t>토큰을 이용하여 </a:t>
            </a:r>
            <a:r>
              <a:rPr kumimoji="1" lang="ko-KR" altLang="en-US" sz="1600" dirty="0" err="1"/>
              <a:t>접속시</a:t>
            </a:r>
            <a:r>
              <a:rPr kumimoji="1" lang="ko-KR" altLang="en-US" sz="1600" dirty="0"/>
              <a:t> 접속중인 인원을 리스트에 추가</a:t>
            </a:r>
            <a:endParaRPr kumimoji="1" lang="en-US" altLang="ko-KR" sz="1600" dirty="0"/>
          </a:p>
          <a:p>
            <a:r>
              <a:rPr kumimoji="1" lang="en-US" altLang="ko-KR" sz="1600" dirty="0"/>
              <a:t>-</a:t>
            </a:r>
            <a:r>
              <a:rPr kumimoji="1" lang="ko-KR" altLang="en-US" sz="1600" dirty="0"/>
              <a:t>추가로 들어오는 인원 리스트 추가</a:t>
            </a:r>
            <a:endParaRPr kumimoji="1" lang="en-US" altLang="ko-KR" sz="1600" dirty="0"/>
          </a:p>
          <a:p>
            <a:r>
              <a:rPr kumimoji="1" lang="en-US" altLang="ko-KR" sz="1600" dirty="0"/>
              <a:t>-</a:t>
            </a:r>
            <a:r>
              <a:rPr kumimoji="1" lang="ko-KR" altLang="en-US" sz="1600" dirty="0" err="1"/>
              <a:t>나간인원</a:t>
            </a:r>
            <a:r>
              <a:rPr kumimoji="1" lang="ko-KR" altLang="en-US" sz="1600" dirty="0"/>
              <a:t> 리스트 삭제</a:t>
            </a:r>
            <a:endParaRPr kumimoji="1" lang="ko-Kore-KR" altLang="en-US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F3A611A-EC0F-E44E-8706-B9CA9A9964E4}"/>
              </a:ext>
            </a:extLst>
          </p:cNvPr>
          <p:cNvSpPr txBox="1"/>
          <p:nvPr/>
        </p:nvSpPr>
        <p:spPr>
          <a:xfrm>
            <a:off x="6797040" y="2008405"/>
            <a:ext cx="2731770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ko-Kore-KR" altLang="en-US" sz="1800" dirty="0"/>
              <a:t>변경</a:t>
            </a:r>
            <a:r>
              <a:rPr kumimoji="1" lang="ko-KR" altLang="en-US" sz="1800" dirty="0"/>
              <a:t> 버튼이 눌려지면 전 이름</a:t>
            </a:r>
            <a:r>
              <a:rPr kumimoji="1" lang="en-US" altLang="ko-KR" sz="1800" dirty="0"/>
              <a:t>&gt;</a:t>
            </a:r>
            <a:r>
              <a:rPr kumimoji="1" lang="ko-KR" altLang="en-US" sz="1800" dirty="0"/>
              <a:t>후 이름으로 변경되었다는 문구를 내보낸다</a:t>
            </a:r>
            <a:r>
              <a:rPr kumimoji="1" lang="en-US" altLang="ko-KR" sz="1800" dirty="0"/>
              <a:t>.</a:t>
            </a:r>
            <a:endParaRPr kumimoji="1" lang="ko-Kore-KR" altLang="en-US" sz="1800" dirty="0"/>
          </a:p>
        </p:txBody>
      </p:sp>
      <p:cxnSp>
        <p:nvCxnSpPr>
          <p:cNvPr id="21" name="꺾인 연결선[E] 20">
            <a:extLst>
              <a:ext uri="{FF2B5EF4-FFF2-40B4-BE49-F238E27FC236}">
                <a16:creationId xmlns:a16="http://schemas.microsoft.com/office/drawing/2014/main" id="{29578CDF-6F37-A44D-A16A-55461F6D167D}"/>
              </a:ext>
            </a:extLst>
          </p:cNvPr>
          <p:cNvCxnSpPr>
            <a:endCxn id="19" idx="1"/>
          </p:cNvCxnSpPr>
          <p:nvPr/>
        </p:nvCxnSpPr>
        <p:spPr>
          <a:xfrm rot="16200000" flipV="1">
            <a:off x="6203227" y="3202383"/>
            <a:ext cx="1200328" cy="12702"/>
          </a:xfrm>
          <a:prstGeom prst="bentConnector4">
            <a:avLst>
              <a:gd name="adj1" fmla="val 25000"/>
              <a:gd name="adj2" fmla="val 18997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F8A1EF1-6F36-7E4B-A643-659FD9F67044}"/>
              </a:ext>
            </a:extLst>
          </p:cNvPr>
          <p:cNvSpPr txBox="1"/>
          <p:nvPr/>
        </p:nvSpPr>
        <p:spPr>
          <a:xfrm>
            <a:off x="6809742" y="841510"/>
            <a:ext cx="386299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ko-Kore-KR" altLang="en-US" sz="1800" dirty="0"/>
              <a:t>귓속말</a:t>
            </a:r>
            <a:r>
              <a:rPr kumimoji="1" lang="en-US" altLang="ko-Kore-KR" sz="1800" dirty="0"/>
              <a:t>,</a:t>
            </a:r>
            <a:r>
              <a:rPr kumimoji="1" lang="ko-KR" altLang="en-US" sz="1800" dirty="0" err="1"/>
              <a:t>전체말</a:t>
            </a:r>
            <a:r>
              <a:rPr kumimoji="1" lang="en-US" altLang="ko-KR" sz="1800" dirty="0"/>
              <a:t>,</a:t>
            </a:r>
            <a:r>
              <a:rPr kumimoji="1" lang="ko-KR" altLang="en-US" sz="1800" dirty="0"/>
              <a:t>로그아웃등의 버튼 이벤트</a:t>
            </a:r>
            <a:endParaRPr kumimoji="1" lang="ko-Kore-KR" altLang="en-US" sz="1800" dirty="0"/>
          </a:p>
        </p:txBody>
      </p:sp>
      <p:cxnSp>
        <p:nvCxnSpPr>
          <p:cNvPr id="26" name="꺾인 연결선[E] 25">
            <a:extLst>
              <a:ext uri="{FF2B5EF4-FFF2-40B4-BE49-F238E27FC236}">
                <a16:creationId xmlns:a16="http://schemas.microsoft.com/office/drawing/2014/main" id="{59FA1519-EC67-5642-9277-3AFE23FB7DEE}"/>
              </a:ext>
            </a:extLst>
          </p:cNvPr>
          <p:cNvCxnSpPr>
            <a:stCxn id="11" idx="1"/>
            <a:endCxn id="22" idx="1"/>
          </p:cNvCxnSpPr>
          <p:nvPr/>
        </p:nvCxnSpPr>
        <p:spPr>
          <a:xfrm rot="10800000" flipH="1">
            <a:off x="6797040" y="1164676"/>
            <a:ext cx="12702" cy="3738794"/>
          </a:xfrm>
          <a:prstGeom prst="bentConnector3">
            <a:avLst>
              <a:gd name="adj1" fmla="val -17997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5341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6" grpId="0" animBg="1"/>
      <p:bldP spid="19" grpId="0" animBg="1"/>
      <p:bldP spid="2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480949"/>
          </a:xfrm>
          <a:prstGeom prst="rect">
            <a:avLst/>
          </a:prstGeom>
        </p:spPr>
        <p:txBody>
          <a:bodyPr vert="horz" wrap="square" lIns="110490" tIns="55245" rIns="110490" bIns="55245" anchor="ctr">
            <a:noAutofit/>
          </a:bodyPr>
          <a:lstStyle/>
          <a:p>
            <a:pPr defTabSz="508000">
              <a:defRPr/>
            </a:pPr>
            <a:r>
              <a:rPr lang="en-US" altLang="ko-KR" sz="3200" b="1">
                <a:latin typeface="나눔바른고딕"/>
                <a:ea typeface="나눔바른고딕"/>
              </a:rPr>
              <a:t>Client</a:t>
            </a:r>
            <a:r>
              <a:rPr lang="ko-KR" altLang="en-US" sz="3200" b="1">
                <a:latin typeface="나눔바른고딕"/>
                <a:ea typeface="나눔바른고딕"/>
              </a:rPr>
              <a:t> 소스</a:t>
            </a:r>
            <a:r>
              <a:rPr lang="en-US" altLang="ko-KR" sz="3200" b="1">
                <a:latin typeface="나눔바른고딕"/>
                <a:ea typeface="나눔바른고딕"/>
              </a:rPr>
              <a:t>(</a:t>
            </a:r>
            <a:r>
              <a:rPr lang="ko-KR" altLang="en-US" sz="3200" b="1">
                <a:latin typeface="나눔바른고딕"/>
                <a:ea typeface="나눔바른고딕"/>
              </a:rPr>
              <a:t>봇</a:t>
            </a:r>
            <a:r>
              <a:rPr lang="en-US" altLang="ko-KR" sz="3200" b="1">
                <a:latin typeface="나눔바른고딕"/>
                <a:ea typeface="나눔바른고딕"/>
              </a:rPr>
              <a:t>)</a:t>
            </a:r>
            <a:endParaRPr lang="ko-KR" altLang="en-US" sz="3200" b="1">
              <a:latin typeface="나눔바른고딕"/>
              <a:ea typeface="나눔바른고딕"/>
            </a:endParaRPr>
          </a:p>
        </p:txBody>
      </p:sp>
      <p:pic>
        <p:nvPicPr>
          <p:cNvPr id="4" name="그림 3" descr="텍스트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994559"/>
            <a:ext cx="6602169" cy="5382491"/>
          </a:xfrm>
          <a:prstGeom prst="rect">
            <a:avLst/>
          </a:prstGeom>
        </p:spPr>
      </p:pic>
      <p:sp>
        <p:nvSpPr>
          <p:cNvPr id="5" name="직사각형 11"/>
          <p:cNvSpPr/>
          <p:nvPr/>
        </p:nvSpPr>
        <p:spPr>
          <a:xfrm>
            <a:off x="609600" y="994559"/>
            <a:ext cx="5992569" cy="29643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cxnSp>
        <p:nvCxnSpPr>
          <p:cNvPr id="6" name="직선 화살표 연결선 5"/>
          <p:cNvCxnSpPr/>
          <p:nvPr/>
        </p:nvCxnSpPr>
        <p:spPr>
          <a:xfrm>
            <a:off x="6713362" y="1687160"/>
            <a:ext cx="125347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2"/>
          <p:cNvSpPr txBox="1"/>
          <p:nvPr/>
        </p:nvSpPr>
        <p:spPr>
          <a:xfrm>
            <a:off x="7966840" y="1399215"/>
            <a:ext cx="3616830" cy="570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1600"/>
              <a:t>봇 시스템 버튼 클릭 과 </a:t>
            </a:r>
            <a:r>
              <a:rPr kumimoji="1" lang="en-US" altLang="ko-KR" sz="1600"/>
              <a:t>i</a:t>
            </a:r>
            <a:r>
              <a:rPr kumimoji="1" lang="ko-KR" altLang="en-US" sz="1600"/>
              <a:t>값이 </a:t>
            </a:r>
            <a:r>
              <a:rPr kumimoji="1" lang="en-US" altLang="ko-KR" sz="1600"/>
              <a:t>0</a:t>
            </a:r>
            <a:r>
              <a:rPr kumimoji="1" lang="ko-KR" altLang="en-US" sz="1600"/>
              <a:t>일경우 봇 시스템이 실행 하도록 설정</a:t>
            </a:r>
          </a:p>
        </p:txBody>
      </p:sp>
      <p:sp>
        <p:nvSpPr>
          <p:cNvPr id="8" name="TextBox 2"/>
          <p:cNvSpPr txBox="1"/>
          <p:nvPr/>
        </p:nvSpPr>
        <p:spPr>
          <a:xfrm>
            <a:off x="7966840" y="1902655"/>
            <a:ext cx="3616830" cy="5740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1600"/>
              <a:t>실행 후 </a:t>
            </a:r>
            <a:r>
              <a:rPr kumimoji="1" lang="en-US" altLang="ko-KR" sz="1600"/>
              <a:t>i</a:t>
            </a:r>
            <a:r>
              <a:rPr kumimoji="1" lang="ko-KR" altLang="en-US" sz="1600"/>
              <a:t>값을 증가시켜 </a:t>
            </a:r>
            <a:r>
              <a:rPr kumimoji="1" lang="en-US" altLang="ko-KR" sz="1600"/>
              <a:t>Bot</a:t>
            </a:r>
            <a:r>
              <a:rPr kumimoji="1" lang="ko-KR" altLang="en-US" sz="1600"/>
              <a:t> 텍스트 내역을 봇 종료로 바꿈</a:t>
            </a:r>
          </a:p>
        </p:txBody>
      </p:sp>
      <p:sp>
        <p:nvSpPr>
          <p:cNvPr id="9" name="직사각형 11"/>
          <p:cNvSpPr/>
          <p:nvPr/>
        </p:nvSpPr>
        <p:spPr>
          <a:xfrm>
            <a:off x="609599" y="3958917"/>
            <a:ext cx="5992569" cy="24181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6713362" y="5167984"/>
            <a:ext cx="125347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"/>
          <p:cNvSpPr txBox="1"/>
          <p:nvPr/>
        </p:nvSpPr>
        <p:spPr>
          <a:xfrm>
            <a:off x="8073999" y="4880942"/>
            <a:ext cx="3616830" cy="574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1600"/>
              <a:t>봇 종료 버튼 클릭과 </a:t>
            </a:r>
            <a:r>
              <a:rPr kumimoji="1" lang="en-US" altLang="ko-KR" sz="1600"/>
              <a:t>i</a:t>
            </a:r>
            <a:r>
              <a:rPr kumimoji="1" lang="ko-KR" altLang="en-US" sz="1600"/>
              <a:t>값이 </a:t>
            </a:r>
            <a:r>
              <a:rPr kumimoji="1" lang="en-US" altLang="ko-KR" sz="1600"/>
              <a:t>1</a:t>
            </a:r>
            <a:r>
              <a:rPr kumimoji="1" lang="ko-KR" altLang="en-US" sz="1600"/>
              <a:t>일 경우 봇 시스템 종료 되도록 설정</a:t>
            </a:r>
          </a:p>
        </p:txBody>
      </p:sp>
      <p:sp>
        <p:nvSpPr>
          <p:cNvPr id="12" name="TextBox 2"/>
          <p:cNvSpPr txBox="1"/>
          <p:nvPr/>
        </p:nvSpPr>
        <p:spPr>
          <a:xfrm>
            <a:off x="8074000" y="5455920"/>
            <a:ext cx="3616830" cy="5740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1600"/>
              <a:t>실행 후 </a:t>
            </a:r>
            <a:r>
              <a:rPr kumimoji="1" lang="en-US" altLang="ko-KR" sz="1600"/>
              <a:t>i</a:t>
            </a:r>
            <a:r>
              <a:rPr kumimoji="1" lang="ko-KR" altLang="en-US" sz="1600"/>
              <a:t>값을 감소시켜 </a:t>
            </a:r>
            <a:r>
              <a:rPr kumimoji="1" lang="en-US" altLang="ko-KR" sz="1600"/>
              <a:t>Bot</a:t>
            </a:r>
            <a:r>
              <a:rPr kumimoji="1" lang="ko-KR" altLang="en-US" sz="1600"/>
              <a:t> 텍스트 내역을 봇 서비스로 바꿈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480949"/>
          </a:xfrm>
          <a:prstGeom prst="rect">
            <a:avLst/>
          </a:prstGeom>
        </p:spPr>
        <p:txBody>
          <a:bodyPr vert="horz" wrap="square" lIns="110490" tIns="55245" rIns="110490" bIns="55245" anchor="ctr">
            <a:noAutofit/>
          </a:bodyPr>
          <a:lstStyle/>
          <a:p>
            <a:pPr defTabSz="508000">
              <a:defRPr/>
            </a:pPr>
            <a:r>
              <a:rPr lang="en-US" altLang="ko-KR" sz="3200" b="1">
                <a:latin typeface="나눔바른고딕"/>
                <a:ea typeface="나눔바른고딕"/>
              </a:rPr>
              <a:t>Client</a:t>
            </a:r>
            <a:r>
              <a:rPr lang="ko-KR" altLang="en-US" sz="3200" b="1">
                <a:latin typeface="나눔바른고딕"/>
                <a:ea typeface="나눔바른고딕"/>
              </a:rPr>
              <a:t> 소스</a:t>
            </a:r>
            <a:r>
              <a:rPr lang="en-US" altLang="ko-KR" sz="3200" b="1">
                <a:latin typeface="나눔바른고딕"/>
                <a:ea typeface="나눔바른고딕"/>
              </a:rPr>
              <a:t>(</a:t>
            </a:r>
            <a:r>
              <a:rPr lang="ko-KR" altLang="en-US" sz="3200" b="1">
                <a:latin typeface="나눔바른고딕"/>
                <a:ea typeface="나눔바른고딕"/>
              </a:rPr>
              <a:t>봇</a:t>
            </a:r>
            <a:r>
              <a:rPr lang="en-US" altLang="ko-KR" sz="3200" b="1">
                <a:latin typeface="나눔바른고딕"/>
                <a:ea typeface="나눔바른고딕"/>
              </a:rPr>
              <a:t>)</a:t>
            </a:r>
            <a:endParaRPr lang="ko-KR" altLang="en-US" sz="3200" b="1">
              <a:latin typeface="나눔바른고딕"/>
              <a:ea typeface="나눔바른고딕"/>
            </a:endParaRPr>
          </a:p>
        </p:txBody>
      </p:sp>
      <p:pic>
        <p:nvPicPr>
          <p:cNvPr id="7" name="그림 6" descr="텍스트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20567" y="1126836"/>
            <a:ext cx="7117254" cy="2302164"/>
          </a:xfrm>
          <a:prstGeom prst="rect">
            <a:avLst/>
          </a:prstGeom>
        </p:spPr>
      </p:pic>
      <p:sp>
        <p:nvSpPr>
          <p:cNvPr id="9" name="직사각형 11"/>
          <p:cNvSpPr/>
          <p:nvPr/>
        </p:nvSpPr>
        <p:spPr>
          <a:xfrm>
            <a:off x="1282909" y="1931247"/>
            <a:ext cx="6554912" cy="1497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cxnSp>
        <p:nvCxnSpPr>
          <p:cNvPr id="10" name="직선 화살표 연결선 9"/>
          <p:cNvCxnSpPr/>
          <p:nvPr/>
        </p:nvCxnSpPr>
        <p:spPr>
          <a:xfrm rot="16200000" flipH="1">
            <a:off x="1414438" y="3958525"/>
            <a:ext cx="649523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7"/>
          <p:cNvSpPr txBox="1"/>
          <p:nvPr/>
        </p:nvSpPr>
        <p:spPr>
          <a:xfrm>
            <a:off x="998713" y="4558498"/>
            <a:ext cx="6560961" cy="821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1600"/>
              <a:t>내가 친 텍스트값에 </a:t>
            </a:r>
            <a:r>
              <a:rPr kumimoji="1" lang="en-US" altLang="ko-KR" sz="1600"/>
              <a:t>“</a:t>
            </a:r>
            <a:r>
              <a:rPr kumimoji="1" lang="ko-KR" altLang="en-US" sz="1600"/>
              <a:t>바보</a:t>
            </a:r>
            <a:r>
              <a:rPr kumimoji="1" lang="en-US" altLang="ko-KR" sz="1600"/>
              <a:t>,</a:t>
            </a:r>
            <a:r>
              <a:rPr kumimoji="1" lang="ko-KR" altLang="en-US" sz="1600"/>
              <a:t> 멍청이</a:t>
            </a:r>
            <a:r>
              <a:rPr kumimoji="1" lang="en-US" altLang="ko-KR" sz="1600"/>
              <a:t>,</a:t>
            </a:r>
            <a:r>
              <a:rPr kumimoji="1" lang="ko-KR" altLang="en-US" sz="1600"/>
              <a:t> 비속어</a:t>
            </a:r>
            <a:r>
              <a:rPr kumimoji="1" lang="en-US" altLang="ko-KR" sz="1600"/>
              <a:t>”</a:t>
            </a:r>
            <a:r>
              <a:rPr kumimoji="1" lang="ko-KR" altLang="en-US" sz="1600"/>
              <a:t> 라는 값이 들어오면</a:t>
            </a:r>
          </a:p>
          <a:p>
            <a:pPr lvl="0">
              <a:defRPr/>
            </a:pPr>
            <a:r>
              <a:rPr kumimoji="1" lang="en-US" altLang="ko-KR" sz="1600"/>
              <a:t>bc</a:t>
            </a:r>
            <a:r>
              <a:rPr kumimoji="1" lang="ko-KR" altLang="en-US" sz="1600"/>
              <a:t>값이 증가되고 </a:t>
            </a:r>
            <a:r>
              <a:rPr kumimoji="1" lang="en-US" altLang="ko-KR" sz="1600"/>
              <a:t>bc</a:t>
            </a:r>
            <a:r>
              <a:rPr kumimoji="1" lang="ko-KR" altLang="en-US" sz="1600"/>
              <a:t>값이 </a:t>
            </a:r>
            <a:r>
              <a:rPr kumimoji="1" lang="en-US" altLang="ko-KR" sz="1600"/>
              <a:t>3</a:t>
            </a:r>
            <a:r>
              <a:rPr kumimoji="1" lang="ko-KR" altLang="en-US" sz="1600"/>
              <a:t>에 도달하면 쓰레드부분에 추가한 </a:t>
            </a:r>
            <a:r>
              <a:rPr kumimoji="1" lang="en-US" altLang="ko-KR" sz="1600"/>
              <a:t>LOGOUT1</a:t>
            </a:r>
            <a:r>
              <a:rPr kumimoji="1" lang="ko-KR" altLang="en-US" sz="1600"/>
              <a:t> 메소드가 실행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480949"/>
          </a:xfrm>
          <a:prstGeom prst="rect">
            <a:avLst/>
          </a:prstGeom>
        </p:spPr>
        <p:txBody>
          <a:bodyPr vert="horz" wrap="square" lIns="110490" tIns="55245" rIns="110490" bIns="55245" anchor="ctr">
            <a:normAutofit fontScale="90000"/>
          </a:bodyPr>
          <a:lstStyle/>
          <a:p>
            <a:pPr defTabSz="508000">
              <a:defRPr/>
            </a:pPr>
            <a:r>
              <a:rPr lang="en-US" altLang="ko-KR" sz="3200" b="1">
                <a:latin typeface="나눔바른고딕"/>
                <a:ea typeface="나눔바른고딕"/>
              </a:rPr>
              <a:t>Client</a:t>
            </a:r>
            <a:r>
              <a:rPr lang="ko-KR" altLang="en-US" sz="3200" b="1">
                <a:latin typeface="나눔바른고딕"/>
                <a:ea typeface="나눔바른고딕"/>
              </a:rPr>
              <a:t> 소스</a:t>
            </a:r>
            <a:endParaRPr lang="ko-KR" altLang="en-US" sz="3200">
              <a:latin typeface="HY산B"/>
              <a:ea typeface="HY산B"/>
              <a:cs typeface="+mj-cs"/>
            </a:endParaRPr>
          </a:p>
        </p:txBody>
      </p:sp>
      <p:pic>
        <p:nvPicPr>
          <p:cNvPr id="5" name="그림 4" descr="텍스트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478578" y="850756"/>
            <a:ext cx="7234843" cy="5732289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3028950" y="2145275"/>
            <a:ext cx="4209699" cy="11122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028950" y="3829050"/>
            <a:ext cx="3600450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ore-KR" altLang="en-US" sz="1800"/>
              <a:t>리스트</a:t>
            </a:r>
            <a:r>
              <a:rPr kumimoji="1" lang="ko-KR" altLang="en-US" sz="1800"/>
              <a:t> 안에 이름을 클릭하면 그 인원으로 귓속말을 보낼수 있도록 명령어 창에 자동으로 키워드가 입력</a:t>
            </a:r>
            <a:endParaRPr kumimoji="1" lang="ko-Kore-KR" altLang="en-US" sz="1800"/>
          </a:p>
        </p:txBody>
      </p:sp>
      <p:cxnSp>
        <p:nvCxnSpPr>
          <p:cNvPr id="13" name="꺾인 연결선[E] 12"/>
          <p:cNvCxnSpPr>
            <a:stCxn id="12" idx="1"/>
            <a:endCxn id="6" idx="1"/>
          </p:cNvCxnSpPr>
          <p:nvPr/>
        </p:nvCxnSpPr>
        <p:spPr>
          <a:xfrm rot="10800000" flipV="1">
            <a:off x="3028950" y="2701413"/>
            <a:ext cx="12700" cy="1727802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3435" cy="1143635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목차</a:t>
            </a:r>
          </a:p>
        </p:txBody>
      </p:sp>
      <p:sp>
        <p:nvSpPr>
          <p:cNvPr id="4" name="내용 개체 틀 2"/>
          <p:cNvSpPr txBox="1"/>
          <p:nvPr/>
        </p:nvSpPr>
        <p:spPr>
          <a:xfrm>
            <a:off x="1474470" y="1944370"/>
            <a:ext cx="8868410" cy="186626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en-GB" altLang="en-US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08000">
              <a:buFontTx/>
              <a:buNone/>
              <a:defRPr/>
            </a:pPr>
            <a:r>
              <a:rPr lang="ko-KR" altLang="ko-KR" sz="3000"/>
              <a:t>1.</a:t>
            </a:r>
            <a:r>
              <a:rPr lang="en-US" altLang="ko-KR" sz="3000"/>
              <a:t> </a:t>
            </a:r>
            <a:r>
              <a:rPr lang="ko-KR" altLang="en-US" sz="3000"/>
              <a:t>PROJ-1 </a:t>
            </a:r>
          </a:p>
          <a:p>
            <a:pPr marL="685800" indent="-228600" defTabSz="508000">
              <a:buClr>
                <a:srgbClr val="000000"/>
              </a:buClr>
              <a:buFont typeface="Arial"/>
              <a:buChar char="•"/>
              <a:defRPr/>
            </a:pPr>
            <a:r>
              <a:rPr lang="ko-KR" altLang="en-US" sz="3000"/>
              <a:t>간단한 접속 프로그램</a:t>
            </a:r>
          </a:p>
          <a:p>
            <a:pPr marL="685800" indent="-228600" defTabSz="508000">
              <a:buClr>
                <a:srgbClr val="000000"/>
              </a:buClr>
              <a:buFont typeface="Arial"/>
              <a:buChar char="•"/>
              <a:defRPr/>
            </a:pPr>
            <a:endParaRPr lang="ko-KR" altLang="en-US"/>
          </a:p>
          <a:p>
            <a:pPr marL="457200" indent="0" defTabSz="508000">
              <a:buFontTx/>
              <a:buNone/>
              <a:defRPr/>
            </a:pPr>
            <a:endParaRPr lang="ko-KR" altLang="en-US"/>
          </a:p>
        </p:txBody>
      </p:sp>
      <p:sp>
        <p:nvSpPr>
          <p:cNvPr id="9" name="텍스트 상자 8"/>
          <p:cNvSpPr txBox="1"/>
          <p:nvPr/>
        </p:nvSpPr>
        <p:spPr>
          <a:xfrm>
            <a:off x="1471295" y="3481705"/>
            <a:ext cx="8868410" cy="186626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en-GB" altLang="en-US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08000">
              <a:buFontTx/>
              <a:buNone/>
              <a:defRPr/>
            </a:pPr>
            <a:r>
              <a:rPr lang="ko-KR" altLang="ko-KR" sz="3000"/>
              <a:t>2.</a:t>
            </a:r>
            <a:r>
              <a:rPr lang="en-US" altLang="ko-KR" sz="3000"/>
              <a:t> </a:t>
            </a:r>
            <a:r>
              <a:rPr lang="ko-KR" altLang="en-US" sz="3000"/>
              <a:t>PROJ-2 </a:t>
            </a:r>
          </a:p>
          <a:p>
            <a:pPr marL="685800" indent="-228600" defTabSz="508000">
              <a:buClr>
                <a:srgbClr val="000000"/>
              </a:buClr>
              <a:buFont typeface="Arial"/>
              <a:buChar char="•"/>
              <a:defRPr/>
            </a:pPr>
            <a:r>
              <a:rPr lang="ko-KR" altLang="en-US" sz="3000"/>
              <a:t>동시 접속 가능 서버 구성</a:t>
            </a:r>
            <a:endParaRPr lang="ko-KR" altLang="en-US" sz="3600"/>
          </a:p>
          <a:p>
            <a:pPr marL="685800" indent="-228600" defTabSz="508000">
              <a:buClr>
                <a:srgbClr val="000000"/>
              </a:buClr>
              <a:buFont typeface="Arial"/>
              <a:buChar char="•"/>
              <a:defRPr/>
            </a:pPr>
            <a:endParaRPr lang="ko-KR" altLang="en-US"/>
          </a:p>
          <a:p>
            <a:pPr marL="457200" indent="0" defTabSz="508000">
              <a:buFontTx/>
              <a:buNone/>
              <a:defRPr/>
            </a:pPr>
            <a:endParaRPr lang="ko-KR" altLang="en-US"/>
          </a:p>
        </p:txBody>
      </p:sp>
      <p:sp>
        <p:nvSpPr>
          <p:cNvPr id="10" name="텍스트 상자 9"/>
          <p:cNvSpPr txBox="1"/>
          <p:nvPr/>
        </p:nvSpPr>
        <p:spPr>
          <a:xfrm>
            <a:off x="1470660" y="4988560"/>
            <a:ext cx="8868410" cy="186626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228600" indent="-228600" algn="l" defTabSz="91440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lang="en-GB" altLang="en-US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lang="en-GB" altLang="en-US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08000">
              <a:buFontTx/>
              <a:buNone/>
              <a:defRPr/>
            </a:pPr>
            <a:r>
              <a:rPr lang="ko-KR" altLang="ko-KR" sz="3000"/>
              <a:t>3.</a:t>
            </a:r>
            <a:r>
              <a:rPr lang="en-US" altLang="ko-KR" sz="3000"/>
              <a:t> </a:t>
            </a:r>
            <a:r>
              <a:rPr lang="ko-KR" altLang="en-US" sz="3000"/>
              <a:t>PROJ-3</a:t>
            </a:r>
            <a:r>
              <a:rPr lang="en-US" altLang="ko-KR" sz="3000"/>
              <a:t>,4</a:t>
            </a:r>
          </a:p>
          <a:p>
            <a:pPr marL="685800" indent="-228600" defTabSz="508000">
              <a:buClr>
                <a:srgbClr val="000000"/>
              </a:buClr>
              <a:buFont typeface="Arial"/>
              <a:buChar char="•"/>
              <a:defRPr/>
            </a:pPr>
            <a:r>
              <a:rPr lang="ko-KR" altLang="en-US" sz="3000"/>
              <a:t>Applet 기반 채팅 프로그램</a:t>
            </a:r>
          </a:p>
          <a:p>
            <a:pPr marL="685800" indent="-228600" defTabSz="508000">
              <a:buClr>
                <a:srgbClr val="000000"/>
              </a:buClr>
              <a:buFont typeface="Arial"/>
              <a:buChar char="•"/>
              <a:defRPr/>
            </a:pPr>
            <a:r>
              <a:rPr lang="ko-KR" altLang="en-US" sz="3000"/>
              <a:t>추가 기능 구현</a:t>
            </a:r>
            <a:endParaRPr lang="ko-KR" altLang="en-US" sz="3600"/>
          </a:p>
          <a:p>
            <a:pPr marL="685800" indent="-228600" defTabSz="508000">
              <a:buClr>
                <a:srgbClr val="000000"/>
              </a:buClr>
              <a:buFont typeface="Arial"/>
              <a:buChar char="•"/>
              <a:defRPr/>
            </a:pPr>
            <a:endParaRPr lang="ko-KR" altLang="en-US"/>
          </a:p>
          <a:p>
            <a:pPr marL="457200" indent="0" defTabSz="508000">
              <a:buFontTx/>
              <a:buNone/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 descr="텍스트이(가) 표시된 사진&#10;&#10;자동 생성된 설명">
            <a:extLst>
              <a:ext uri="{FF2B5EF4-FFF2-40B4-BE49-F238E27FC236}">
                <a16:creationId xmlns:a16="http://schemas.microsoft.com/office/drawing/2014/main" id="{6CFD7019-9554-0342-AB82-AF948F9EB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242" y="1067394"/>
            <a:ext cx="4954227" cy="5382528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7511CB3-220E-3940-8FDC-60BBF8B26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92" y="1033875"/>
            <a:ext cx="6248629" cy="4348653"/>
          </a:xfrm>
          <a:prstGeom prst="rect">
            <a:avLst/>
          </a:prstGeom>
        </p:spPr>
      </p:pic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480949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 fontScale="90000"/>
          </a:bodyPr>
          <a:lstStyle/>
          <a:p>
            <a:pPr defTabSz="508000"/>
            <a:r>
              <a:rPr lang="en-US" altLang="ko-KR" sz="3200" b="1" dirty="0">
                <a:latin typeface="나눔바른고딕" charset="0"/>
                <a:ea typeface="나눔바른고딕" charset="0"/>
              </a:rPr>
              <a:t>Server</a:t>
            </a:r>
            <a:r>
              <a:rPr lang="ko-KR" altLang="en-US" sz="3200" b="1" dirty="0">
                <a:latin typeface="나눔바른고딕" charset="0"/>
                <a:ea typeface="나눔바른고딕" charset="0"/>
              </a:rPr>
              <a:t> 소스</a:t>
            </a:r>
            <a:endParaRPr lang="ko-KR" altLang="en-US" sz="3200" dirty="0">
              <a:latin typeface="HY산B" charset="0"/>
              <a:ea typeface="HY산B" charset="0"/>
              <a:cs typeface="+mj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EC2715E-30E0-764B-B953-A5B54BC88CDF}"/>
              </a:ext>
            </a:extLst>
          </p:cNvPr>
          <p:cNvSpPr/>
          <p:nvPr/>
        </p:nvSpPr>
        <p:spPr>
          <a:xfrm>
            <a:off x="396104" y="1267913"/>
            <a:ext cx="4572000" cy="17372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A0AAD25-982D-9F47-BAD6-FB67AA1EF91E}"/>
              </a:ext>
            </a:extLst>
          </p:cNvPr>
          <p:cNvSpPr/>
          <p:nvPr/>
        </p:nvSpPr>
        <p:spPr>
          <a:xfrm>
            <a:off x="396104" y="3170863"/>
            <a:ext cx="4572000" cy="10058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017308E-E6F2-334D-9354-2F26835E691C}"/>
              </a:ext>
            </a:extLst>
          </p:cNvPr>
          <p:cNvSpPr/>
          <p:nvPr/>
        </p:nvSpPr>
        <p:spPr>
          <a:xfrm>
            <a:off x="7265159" y="1124905"/>
            <a:ext cx="4766310" cy="52675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E173C9-C2EC-5040-B3B3-F02CF28F4F1F}"/>
              </a:ext>
            </a:extLst>
          </p:cNvPr>
          <p:cNvSpPr txBox="1"/>
          <p:nvPr/>
        </p:nvSpPr>
        <p:spPr>
          <a:xfrm>
            <a:off x="5273757" y="1223010"/>
            <a:ext cx="180141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400" dirty="0"/>
              <a:t>해쉬테이블</a:t>
            </a:r>
            <a:r>
              <a:rPr kumimoji="1" lang="ko-KR" altLang="en-US" sz="1400" dirty="0"/>
              <a:t> 객체를 생성하였고</a:t>
            </a:r>
            <a:endParaRPr kumimoji="1" lang="en-US" altLang="ko-KR" sz="1400" dirty="0"/>
          </a:p>
          <a:p>
            <a:r>
              <a:rPr kumimoji="1" lang="en-US" altLang="ko-Kore-KR" sz="1400" dirty="0"/>
              <a:t>HT</a:t>
            </a:r>
            <a:r>
              <a:rPr kumimoji="1" lang="ko-KR" altLang="en-US" sz="1400" dirty="0" err="1"/>
              <a:t>메소드는</a:t>
            </a:r>
            <a:r>
              <a:rPr kumimoji="1" lang="ko-KR" altLang="en-US" sz="1400" dirty="0"/>
              <a:t> 항목 추가</a:t>
            </a:r>
            <a:r>
              <a:rPr kumimoji="1" lang="en-US" altLang="ko-KR" sz="1400" dirty="0"/>
              <a:t>(</a:t>
            </a:r>
            <a:r>
              <a:rPr kumimoji="1" lang="ko-KR" altLang="en-US" sz="1400" dirty="0"/>
              <a:t>입장</a:t>
            </a:r>
            <a:r>
              <a:rPr kumimoji="1" lang="en-US" altLang="ko-KR" sz="1400" dirty="0"/>
              <a:t>)</a:t>
            </a:r>
          </a:p>
          <a:p>
            <a:r>
              <a:rPr kumimoji="1" lang="en-US" altLang="ko-Kore-KR" sz="1400" dirty="0"/>
              <a:t>HTC</a:t>
            </a:r>
            <a:r>
              <a:rPr kumimoji="1" lang="ko-KR" altLang="en-US" sz="1400" dirty="0" err="1"/>
              <a:t>메소드는</a:t>
            </a:r>
            <a:r>
              <a:rPr kumimoji="1" lang="ko-KR" altLang="en-US" sz="1400" dirty="0"/>
              <a:t> 항목 수정</a:t>
            </a:r>
            <a:r>
              <a:rPr kumimoji="1" lang="en-US" altLang="ko-KR" sz="1400" dirty="0"/>
              <a:t>(</a:t>
            </a:r>
            <a:r>
              <a:rPr kumimoji="1" lang="ko-KR" altLang="en-US" sz="1400" dirty="0"/>
              <a:t>이름 변경</a:t>
            </a:r>
            <a:r>
              <a:rPr kumimoji="1" lang="en-US" altLang="ko-KR" sz="1400" dirty="0"/>
              <a:t>)</a:t>
            </a:r>
          </a:p>
          <a:p>
            <a:r>
              <a:rPr kumimoji="1" lang="en-US" altLang="ko-Kore-KR" sz="1400" dirty="0"/>
              <a:t>HTR</a:t>
            </a:r>
            <a:r>
              <a:rPr kumimoji="1" lang="ko-KR" altLang="en-US" sz="1400" dirty="0" err="1"/>
              <a:t>메소드는</a:t>
            </a:r>
            <a:r>
              <a:rPr kumimoji="1" lang="ko-KR" altLang="en-US" sz="1400" dirty="0"/>
              <a:t> 항목 삭제</a:t>
            </a:r>
            <a:r>
              <a:rPr kumimoji="1" lang="en-US" altLang="ko-KR" sz="1400" dirty="0"/>
              <a:t>(</a:t>
            </a:r>
            <a:r>
              <a:rPr kumimoji="1" lang="ko-KR" altLang="en-US" sz="1400" dirty="0"/>
              <a:t>퇴장</a:t>
            </a:r>
            <a:r>
              <a:rPr kumimoji="1" lang="en-US" altLang="ko-KR" sz="1400" dirty="0"/>
              <a:t>)</a:t>
            </a:r>
            <a:endParaRPr kumimoji="1" lang="ko-Kore-KR" altLang="en-US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359F5E-EBF2-6F46-8F3C-C43289372DE0}"/>
              </a:ext>
            </a:extLst>
          </p:cNvPr>
          <p:cNvSpPr txBox="1"/>
          <p:nvPr/>
        </p:nvSpPr>
        <p:spPr>
          <a:xfrm>
            <a:off x="5344909" y="3152021"/>
            <a:ext cx="17030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600" dirty="0"/>
              <a:t>메시지</a:t>
            </a:r>
            <a:r>
              <a:rPr kumimoji="1" lang="ko-KR" altLang="en-US" sz="1600" dirty="0"/>
              <a:t> 끝에 시간을 띄워주는 코드</a:t>
            </a:r>
            <a:endParaRPr kumimoji="1" lang="ko-Kore-KR" alt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923B62-A3D1-434C-BB70-6F126B787CC0}"/>
              </a:ext>
            </a:extLst>
          </p:cNvPr>
          <p:cNvSpPr txBox="1"/>
          <p:nvPr/>
        </p:nvSpPr>
        <p:spPr>
          <a:xfrm>
            <a:off x="2952925" y="4816347"/>
            <a:ext cx="3591519" cy="16004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ko-Kore-KR" altLang="en-US" sz="1400" dirty="0"/>
              <a:t>귓속말</a:t>
            </a:r>
            <a:r>
              <a:rPr kumimoji="1" lang="ko-KR" altLang="en-US" sz="1400" dirty="0"/>
              <a:t> 보낼 시 수행되는 </a:t>
            </a:r>
            <a:r>
              <a:rPr kumimoji="1" lang="en-US" altLang="ko-KR" sz="1400" dirty="0"/>
              <a:t>unicast</a:t>
            </a:r>
            <a:r>
              <a:rPr kumimoji="1" lang="ko-KR" altLang="en-US" sz="1400" dirty="0" err="1"/>
              <a:t>메소드</a:t>
            </a:r>
            <a:r>
              <a:rPr kumimoji="1" lang="ko-KR" altLang="en-US" sz="1400" dirty="0"/>
              <a:t> </a:t>
            </a:r>
            <a:r>
              <a:rPr kumimoji="1" lang="ko-KR" altLang="en-US" sz="1400" dirty="0" err="1"/>
              <a:t>해쉬테이블에서</a:t>
            </a:r>
            <a:endParaRPr kumimoji="1" lang="en-US" altLang="ko-KR" sz="1400" dirty="0"/>
          </a:p>
          <a:p>
            <a:r>
              <a:rPr kumimoji="1" lang="en-US" altLang="ko-KR" sz="1400" dirty="0"/>
              <a:t>Key</a:t>
            </a:r>
            <a:r>
              <a:rPr kumimoji="1" lang="ko-KR" altLang="en-US" sz="1400" dirty="0"/>
              <a:t>값</a:t>
            </a:r>
            <a:r>
              <a:rPr kumimoji="1" lang="en-US" altLang="ko-KR" sz="1400" dirty="0"/>
              <a:t>(</a:t>
            </a:r>
            <a:r>
              <a:rPr kumimoji="1" lang="ko-KR" altLang="en-US" sz="1400" dirty="0"/>
              <a:t>이름</a:t>
            </a:r>
            <a:r>
              <a:rPr kumimoji="1" lang="en-US" altLang="ko-KR" sz="1400" dirty="0"/>
              <a:t>)</a:t>
            </a:r>
            <a:r>
              <a:rPr kumimoji="1" lang="ko-KR" altLang="en-US" sz="1400" dirty="0"/>
              <a:t>을 통해 클라이언트</a:t>
            </a:r>
            <a:r>
              <a:rPr kumimoji="1" lang="en-US" altLang="ko-KR" sz="1400" dirty="0"/>
              <a:t>(Value)</a:t>
            </a:r>
            <a:r>
              <a:rPr kumimoji="1" lang="ko-KR" altLang="en-US" sz="1400" dirty="0"/>
              <a:t> 구분</a:t>
            </a:r>
            <a:endParaRPr kumimoji="1" lang="en-US" altLang="ko-KR" sz="1400" dirty="0"/>
          </a:p>
          <a:p>
            <a:r>
              <a:rPr kumimoji="1" lang="ko-KR" altLang="en-US" sz="1400" dirty="0"/>
              <a:t>해당 이름의 클라이언트가 없으면 없다는 문구가 대신 넘어간다</a:t>
            </a:r>
            <a:r>
              <a:rPr kumimoji="1" lang="en-US" altLang="ko-KR" sz="1400" dirty="0"/>
              <a:t>.</a:t>
            </a:r>
          </a:p>
          <a:p>
            <a:r>
              <a:rPr kumimoji="1" lang="en-US" altLang="ko-KR" sz="1400" dirty="0"/>
              <a:t>(</a:t>
            </a:r>
            <a:r>
              <a:rPr kumimoji="1" lang="en-US" altLang="ko-Kore-KR" sz="1400" dirty="0" err="1"/>
              <a:t>Bunicast</a:t>
            </a:r>
            <a:r>
              <a:rPr kumimoji="1" lang="ko-KR" altLang="en-US" sz="1400" dirty="0"/>
              <a:t>는 봇 채팅에서 사용되는 </a:t>
            </a:r>
            <a:r>
              <a:rPr kumimoji="1" lang="ko-KR" altLang="en-US" sz="1400" dirty="0" err="1"/>
              <a:t>메소드</a:t>
            </a:r>
            <a:r>
              <a:rPr kumimoji="1" lang="en-US" altLang="ko-KR" sz="1400" dirty="0"/>
              <a:t>)</a:t>
            </a:r>
            <a:endParaRPr kumimoji="1" lang="ko-Kore-KR" altLang="en-US" sz="1400" dirty="0"/>
          </a:p>
        </p:txBody>
      </p:sp>
      <p:cxnSp>
        <p:nvCxnSpPr>
          <p:cNvPr id="20" name="꺾인 연결선[E] 19">
            <a:extLst>
              <a:ext uri="{FF2B5EF4-FFF2-40B4-BE49-F238E27FC236}">
                <a16:creationId xmlns:a16="http://schemas.microsoft.com/office/drawing/2014/main" id="{68B9C4F2-97A8-044F-9888-702EAC598961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4968104" y="2130951"/>
            <a:ext cx="305653" cy="557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꺾인 연결선[E] 21">
            <a:extLst>
              <a:ext uri="{FF2B5EF4-FFF2-40B4-BE49-F238E27FC236}">
                <a16:creationId xmlns:a16="http://schemas.microsoft.com/office/drawing/2014/main" id="{A49DD5E0-DC2B-8E40-AA6C-16FA6BA48896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 flipV="1">
            <a:off x="4968104" y="3567520"/>
            <a:ext cx="376805" cy="10625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꺾인 연결선[E] 29">
            <a:extLst>
              <a:ext uri="{FF2B5EF4-FFF2-40B4-BE49-F238E27FC236}">
                <a16:creationId xmlns:a16="http://schemas.microsoft.com/office/drawing/2014/main" id="{D427F6C6-5AB7-DE4A-BEC3-A18A6CB9EFA8}"/>
              </a:ext>
            </a:extLst>
          </p:cNvPr>
          <p:cNvCxnSpPr>
            <a:cxnSpLocks/>
            <a:endCxn id="16" idx="3"/>
          </p:cNvCxnSpPr>
          <p:nvPr/>
        </p:nvCxnSpPr>
        <p:spPr>
          <a:xfrm rot="10800000" flipV="1">
            <a:off x="6544445" y="3748606"/>
            <a:ext cx="502743" cy="18679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3" name="잉크 32">
                <a:extLst>
                  <a:ext uri="{FF2B5EF4-FFF2-40B4-BE49-F238E27FC236}">
                    <a16:creationId xmlns:a16="http://schemas.microsoft.com/office/drawing/2014/main" id="{7938EFBF-D6F6-DF44-BFBF-A2AA86872A59}"/>
                  </a:ext>
                </a:extLst>
              </p14:cNvPr>
              <p14:cNvContentPartPr/>
              <p14:nvPr/>
            </p14:nvContentPartPr>
            <p14:xfrm>
              <a:off x="7868702" y="2836742"/>
              <a:ext cx="2328840" cy="83880"/>
            </p14:xfrm>
          </p:contentPart>
        </mc:Choice>
        <mc:Fallback xmlns="">
          <p:pic>
            <p:nvPicPr>
              <p:cNvPr id="33" name="잉크 32">
                <a:extLst>
                  <a:ext uri="{FF2B5EF4-FFF2-40B4-BE49-F238E27FC236}">
                    <a16:creationId xmlns:a16="http://schemas.microsoft.com/office/drawing/2014/main" id="{7938EFBF-D6F6-DF44-BFBF-A2AA86872A5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32702" y="2801102"/>
                <a:ext cx="240048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1A9B015A-3F94-4448-A0B9-0069ECB05C1A}"/>
                  </a:ext>
                </a:extLst>
              </p14:cNvPr>
              <p14:cNvContentPartPr/>
              <p14:nvPr/>
            </p14:nvContentPartPr>
            <p14:xfrm>
              <a:off x="7887782" y="3423182"/>
              <a:ext cx="360" cy="360"/>
            </p14:xfrm>
          </p:contentPart>
        </mc:Choice>
        <mc:Fallback xmlns=""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1A9B015A-3F94-4448-A0B9-0069ECB05C1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52142" y="3387542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5" name="잉크 34">
                <a:extLst>
                  <a:ext uri="{FF2B5EF4-FFF2-40B4-BE49-F238E27FC236}">
                    <a16:creationId xmlns:a16="http://schemas.microsoft.com/office/drawing/2014/main" id="{77B43795-F88D-5940-AB8F-40EF7B3DB67C}"/>
                  </a:ext>
                </a:extLst>
              </p14:cNvPr>
              <p14:cNvContentPartPr/>
              <p14:nvPr/>
            </p14:nvContentPartPr>
            <p14:xfrm>
              <a:off x="7856822" y="3374582"/>
              <a:ext cx="360" cy="360"/>
            </p14:xfrm>
          </p:contentPart>
        </mc:Choice>
        <mc:Fallback xmlns="">
          <p:pic>
            <p:nvPicPr>
              <p:cNvPr id="35" name="잉크 34">
                <a:extLst>
                  <a:ext uri="{FF2B5EF4-FFF2-40B4-BE49-F238E27FC236}">
                    <a16:creationId xmlns:a16="http://schemas.microsoft.com/office/drawing/2014/main" id="{77B43795-F88D-5940-AB8F-40EF7B3DB67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21182" y="3338582"/>
                <a:ext cx="72000" cy="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4701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  <p:bldP spid="9" grpId="0"/>
      <p:bldP spid="15" grpId="0"/>
      <p:bldP spid="1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480949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 fontScale="90000"/>
          </a:bodyPr>
          <a:lstStyle/>
          <a:p>
            <a:pPr defTabSz="508000"/>
            <a:r>
              <a:rPr lang="en-US" altLang="ko-KR" sz="3200" b="1" dirty="0">
                <a:latin typeface="나눔바른고딕" charset="0"/>
                <a:ea typeface="나눔바른고딕" charset="0"/>
              </a:rPr>
              <a:t>Thread</a:t>
            </a:r>
            <a:r>
              <a:rPr lang="ko-KR" altLang="en-US" sz="3200" b="1" dirty="0">
                <a:latin typeface="나눔바른고딕" charset="0"/>
                <a:ea typeface="나눔바른고딕" charset="0"/>
              </a:rPr>
              <a:t> 소스</a:t>
            </a:r>
            <a:endParaRPr lang="ko-KR" altLang="en-US" sz="3200" dirty="0">
              <a:latin typeface="HY산B" charset="0"/>
              <a:ea typeface="HY산B" charset="0"/>
              <a:cs typeface="+mj-cs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240F91EB-E89B-B14B-B9A4-CD5CE41CD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3686"/>
            <a:ext cx="4915275" cy="6034314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AB5D452C-4068-5D48-8569-6D5D5BAD60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275" y="823686"/>
            <a:ext cx="7276725" cy="5966532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F754EFE-5F0B-3844-AA8B-2EADFED72DFD}"/>
              </a:ext>
            </a:extLst>
          </p:cNvPr>
          <p:cNvSpPr/>
          <p:nvPr/>
        </p:nvSpPr>
        <p:spPr>
          <a:xfrm>
            <a:off x="5634990" y="3056513"/>
            <a:ext cx="6423660" cy="6010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37AB905-AFE7-E643-A52E-8687C4E64C5A}"/>
              </a:ext>
            </a:extLst>
          </p:cNvPr>
          <p:cNvSpPr/>
          <p:nvPr/>
        </p:nvSpPr>
        <p:spPr>
          <a:xfrm>
            <a:off x="5554980" y="4011930"/>
            <a:ext cx="6126480" cy="16344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112A7E-56C4-7945-A5F3-D3E516D736E0}"/>
              </a:ext>
            </a:extLst>
          </p:cNvPr>
          <p:cNvSpPr txBox="1"/>
          <p:nvPr/>
        </p:nvSpPr>
        <p:spPr>
          <a:xfrm>
            <a:off x="2346960" y="994410"/>
            <a:ext cx="2796540" cy="20621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1600" dirty="0"/>
              <a:t>명령어가 </a:t>
            </a:r>
            <a:r>
              <a:rPr kumimoji="1" lang="ko-KR" altLang="en-US" sz="1600" dirty="0" err="1"/>
              <a:t>로그인이면</a:t>
            </a:r>
            <a:r>
              <a:rPr kumimoji="1" lang="ko-KR" altLang="en-US" sz="1600" dirty="0"/>
              <a:t> 클라이언트에서 보내준 문자열에서 이름을 추출해 </a:t>
            </a:r>
            <a:r>
              <a:rPr kumimoji="1" lang="en-US" altLang="ko-KR" sz="1600" dirty="0"/>
              <a:t>broadcast</a:t>
            </a:r>
            <a:r>
              <a:rPr kumimoji="1" lang="ko-KR" altLang="en-US" sz="1600" dirty="0"/>
              <a:t>하고 그 이름으로 </a:t>
            </a:r>
            <a:r>
              <a:rPr kumimoji="1" lang="ko-KR" altLang="en-US" sz="1600" dirty="0" err="1"/>
              <a:t>해쉬테이블의</a:t>
            </a:r>
            <a:r>
              <a:rPr kumimoji="1" lang="ko-KR" altLang="en-US" sz="1600" dirty="0"/>
              <a:t> </a:t>
            </a:r>
            <a:r>
              <a:rPr kumimoji="1" lang="ko-KR" altLang="en-US" sz="1600" dirty="0" err="1"/>
              <a:t>키값으로</a:t>
            </a:r>
            <a:r>
              <a:rPr kumimoji="1" lang="ko-KR" altLang="en-US" sz="1600" dirty="0"/>
              <a:t> 저장 </a:t>
            </a:r>
            <a:r>
              <a:rPr kumimoji="1" lang="en-US" altLang="ko-KR" sz="1600" dirty="0"/>
              <a:t>Value</a:t>
            </a:r>
            <a:r>
              <a:rPr kumimoji="1" lang="ko-KR" altLang="en-US" sz="1600" dirty="0"/>
              <a:t>값은 벡터에 저장되어 있는 값을 카운트 변수를 이용하여 불러와 저장</a:t>
            </a:r>
            <a:endParaRPr kumimoji="1" lang="ko-Kore-KR" alt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6953DC-41E0-554F-B6CD-FD18753CC302}"/>
              </a:ext>
            </a:extLst>
          </p:cNvPr>
          <p:cNvSpPr txBox="1"/>
          <p:nvPr/>
        </p:nvSpPr>
        <p:spPr>
          <a:xfrm>
            <a:off x="636458" y="3463290"/>
            <a:ext cx="2796540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ko-Kore-KR" altLang="en-US" sz="1600" dirty="0"/>
              <a:t>명령어가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change</a:t>
            </a:r>
            <a:r>
              <a:rPr kumimoji="1" lang="ko-KR" altLang="en-US" sz="1600" dirty="0"/>
              <a:t>면 클라이언트가 보내준 문자열에서 전 이름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후 이름을 추출해</a:t>
            </a:r>
            <a:endParaRPr kumimoji="1" lang="en-US" altLang="ko-KR" sz="1600" dirty="0"/>
          </a:p>
          <a:p>
            <a:r>
              <a:rPr kumimoji="1" lang="en-US" altLang="ko-KR" sz="1600" dirty="0"/>
              <a:t>HTC</a:t>
            </a:r>
            <a:r>
              <a:rPr kumimoji="1" lang="ko-KR" altLang="en-US" sz="1600" dirty="0" err="1"/>
              <a:t>메소드를</a:t>
            </a:r>
            <a:r>
              <a:rPr kumimoji="1" lang="ko-KR" altLang="en-US" sz="1600" dirty="0"/>
              <a:t> 이용하여 </a:t>
            </a:r>
            <a:r>
              <a:rPr kumimoji="1" lang="ko-KR" altLang="en-US" sz="1600" dirty="0" err="1"/>
              <a:t>해쉬테이블을</a:t>
            </a:r>
            <a:r>
              <a:rPr kumimoji="1" lang="ko-KR" altLang="en-US" sz="1600" dirty="0"/>
              <a:t> 수정해준다</a:t>
            </a:r>
            <a:r>
              <a:rPr kumimoji="1" lang="en-US" altLang="ko-KR" sz="1600" dirty="0"/>
              <a:t>.</a:t>
            </a:r>
            <a:r>
              <a:rPr kumimoji="1" lang="ko-KR" altLang="en-US" sz="1600" dirty="0"/>
              <a:t> </a:t>
            </a:r>
            <a:endParaRPr kumimoji="1" lang="ko-Kore-KR" altLang="en-US" sz="1600" dirty="0"/>
          </a:p>
        </p:txBody>
      </p:sp>
      <p:cxnSp>
        <p:nvCxnSpPr>
          <p:cNvPr id="16" name="꺾인 연결선[E] 15">
            <a:extLst>
              <a:ext uri="{FF2B5EF4-FFF2-40B4-BE49-F238E27FC236}">
                <a16:creationId xmlns:a16="http://schemas.microsoft.com/office/drawing/2014/main" id="{B1187002-DA40-4546-9923-1A27C1024972}"/>
              </a:ext>
            </a:extLst>
          </p:cNvPr>
          <p:cNvCxnSpPr>
            <a:cxnSpLocks/>
            <a:stCxn id="10" idx="1"/>
            <a:endCxn id="12" idx="3"/>
          </p:cNvCxnSpPr>
          <p:nvPr/>
        </p:nvCxnSpPr>
        <p:spPr>
          <a:xfrm rot="10800000">
            <a:off x="5143500" y="2025463"/>
            <a:ext cx="491490" cy="133159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꺾인 연결선[E] 17">
            <a:extLst>
              <a:ext uri="{FF2B5EF4-FFF2-40B4-BE49-F238E27FC236}">
                <a16:creationId xmlns:a16="http://schemas.microsoft.com/office/drawing/2014/main" id="{53854985-5BF7-3446-B445-FFCE5CFC4EB4}"/>
              </a:ext>
            </a:extLst>
          </p:cNvPr>
          <p:cNvCxnSpPr>
            <a:endCxn id="14" idx="3"/>
          </p:cNvCxnSpPr>
          <p:nvPr/>
        </p:nvCxnSpPr>
        <p:spPr>
          <a:xfrm rot="10800000">
            <a:off x="3432999" y="4125011"/>
            <a:ext cx="2118735" cy="7418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70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D8C025F8-1944-B344-866C-67E26EB0A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719" y="755904"/>
            <a:ext cx="7554562" cy="5107525"/>
          </a:xfrm>
          <a:prstGeom prst="rect">
            <a:avLst/>
          </a:prstGeom>
        </p:spPr>
      </p:pic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480949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 fontScale="90000"/>
          </a:bodyPr>
          <a:lstStyle/>
          <a:p>
            <a:pPr defTabSz="508000"/>
            <a:r>
              <a:rPr lang="en-US" altLang="ko-KR" sz="3200" b="1" dirty="0">
                <a:latin typeface="나눔바른고딕" charset="0"/>
                <a:ea typeface="나눔바른고딕" charset="0"/>
              </a:rPr>
              <a:t>Thread</a:t>
            </a:r>
            <a:r>
              <a:rPr lang="ko-KR" altLang="en-US" sz="3200" b="1" dirty="0">
                <a:latin typeface="나눔바른고딕" charset="0"/>
                <a:ea typeface="나눔바른고딕" charset="0"/>
              </a:rPr>
              <a:t> 소스</a:t>
            </a:r>
            <a:endParaRPr lang="ko-KR" altLang="en-US" sz="3200" dirty="0">
              <a:latin typeface="HY산B" charset="0"/>
              <a:ea typeface="HY산B" charset="0"/>
              <a:cs typeface="+mj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1DB3E3C-A074-1D48-A3E6-907E82E91E1D}"/>
              </a:ext>
            </a:extLst>
          </p:cNvPr>
          <p:cNvSpPr/>
          <p:nvPr/>
        </p:nvSpPr>
        <p:spPr>
          <a:xfrm>
            <a:off x="3017520" y="1962348"/>
            <a:ext cx="6423660" cy="13326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E93A1CD-0AB1-A744-9621-FABD4202E1C8}"/>
              </a:ext>
            </a:extLst>
          </p:cNvPr>
          <p:cNvSpPr/>
          <p:nvPr/>
        </p:nvSpPr>
        <p:spPr>
          <a:xfrm>
            <a:off x="2861310" y="3447612"/>
            <a:ext cx="6579870" cy="13072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EBC0034-1FAF-714B-9441-358D51F94203}"/>
              </a:ext>
            </a:extLst>
          </p:cNvPr>
          <p:cNvSpPr/>
          <p:nvPr/>
        </p:nvSpPr>
        <p:spPr>
          <a:xfrm>
            <a:off x="3017520" y="774516"/>
            <a:ext cx="6423660" cy="11878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DA4756-2D21-D14F-BD5A-D609EEF080EC}"/>
              </a:ext>
            </a:extLst>
          </p:cNvPr>
          <p:cNvSpPr txBox="1"/>
          <p:nvPr/>
        </p:nvSpPr>
        <p:spPr>
          <a:xfrm>
            <a:off x="377190" y="755904"/>
            <a:ext cx="26403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/>
              <a:t>명령어가 귓속말</a:t>
            </a:r>
            <a:r>
              <a:rPr kumimoji="1" lang="en-US" altLang="ko-KR" sz="1600" dirty="0"/>
              <a:t>(W)</a:t>
            </a:r>
            <a:r>
              <a:rPr kumimoji="1" lang="ko-KR" altLang="en-US" sz="1600" dirty="0"/>
              <a:t>이면 특정 사용자 </a:t>
            </a:r>
            <a:r>
              <a:rPr kumimoji="1" lang="ko-KR" altLang="en-US" sz="1600" dirty="0" err="1"/>
              <a:t>한테</a:t>
            </a:r>
            <a:r>
              <a:rPr kumimoji="1" lang="ko-KR" altLang="en-US" sz="1600" dirty="0"/>
              <a:t> 메시지를 </a:t>
            </a:r>
            <a:r>
              <a:rPr kumimoji="1" lang="ko-KR" altLang="en-US" sz="1600" dirty="0" err="1"/>
              <a:t>보낼수</a:t>
            </a:r>
            <a:r>
              <a:rPr kumimoji="1" lang="ko-KR" altLang="en-US" sz="1600" dirty="0"/>
              <a:t> 있도록 명령어 문자열에서 이름을 추출해 </a:t>
            </a:r>
            <a:r>
              <a:rPr kumimoji="1" lang="en-US" altLang="ko-KR" sz="1600" dirty="0"/>
              <a:t>unicast</a:t>
            </a:r>
            <a:r>
              <a:rPr kumimoji="1" lang="ko-KR" altLang="en-US" sz="1600" dirty="0"/>
              <a:t> 매개변수로 같이 넘겨준다</a:t>
            </a:r>
            <a:r>
              <a:rPr kumimoji="1" lang="en-US" altLang="ko-KR" sz="1600" dirty="0"/>
              <a:t>.</a:t>
            </a:r>
            <a:endParaRPr kumimoji="1" lang="ko-Kore-KR" alt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7B0F83-9313-5045-8D3E-6A29463E3083}"/>
              </a:ext>
            </a:extLst>
          </p:cNvPr>
          <p:cNvSpPr txBox="1"/>
          <p:nvPr/>
        </p:nvSpPr>
        <p:spPr>
          <a:xfrm>
            <a:off x="9551670" y="1854755"/>
            <a:ext cx="26403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600" dirty="0"/>
              <a:t>사용자</a:t>
            </a:r>
            <a:r>
              <a:rPr kumimoji="1" lang="ko-KR" altLang="en-US" sz="1600" dirty="0"/>
              <a:t>가 </a:t>
            </a:r>
            <a:r>
              <a:rPr kumimoji="1" lang="ko-KR" altLang="en-US" sz="1600" dirty="0" err="1"/>
              <a:t>퇴장시</a:t>
            </a:r>
            <a:r>
              <a:rPr kumimoji="1" lang="ko-KR" altLang="en-US" sz="1600" dirty="0"/>
              <a:t> 문구를</a:t>
            </a:r>
            <a:endParaRPr kumimoji="1" lang="en-US" altLang="ko-KR" sz="1600" dirty="0"/>
          </a:p>
          <a:p>
            <a:r>
              <a:rPr kumimoji="1" lang="ko-KR" altLang="en-US" sz="1600" dirty="0"/>
              <a:t> 내보내고 </a:t>
            </a:r>
            <a:r>
              <a:rPr kumimoji="1" lang="en-US" altLang="ko-KR" sz="1600" dirty="0"/>
              <a:t>HTR</a:t>
            </a:r>
            <a:r>
              <a:rPr kumimoji="1" lang="ko-KR" altLang="en-US" sz="1600" dirty="0" err="1"/>
              <a:t>메소드를</a:t>
            </a:r>
            <a:r>
              <a:rPr kumimoji="1" lang="ko-KR" altLang="en-US" sz="1600" dirty="0"/>
              <a:t> </a:t>
            </a:r>
            <a:endParaRPr kumimoji="1" lang="en-US" altLang="ko-KR" sz="1600" dirty="0"/>
          </a:p>
          <a:p>
            <a:r>
              <a:rPr kumimoji="1" lang="ko-KR" altLang="en-US" sz="1600" dirty="0"/>
              <a:t>이용하여 </a:t>
            </a:r>
            <a:r>
              <a:rPr kumimoji="1" lang="ko-KR" altLang="en-US" sz="1600" dirty="0" err="1"/>
              <a:t>해쉬테이블에</a:t>
            </a:r>
            <a:r>
              <a:rPr kumimoji="1" lang="ko-KR" altLang="en-US" sz="1600" dirty="0"/>
              <a:t> 해당 사용자의 정보를 삭제 후 문구를 활용해 클라이언트가 받아 리스트에 퇴장한 사용자의 이름을 삭제한다</a:t>
            </a:r>
            <a:r>
              <a:rPr kumimoji="1" lang="en-US" altLang="ko-KR" sz="1600" dirty="0"/>
              <a:t>.</a:t>
            </a:r>
            <a:endParaRPr kumimoji="1" lang="ko-Kore-KR" alt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34A6F2-D2E4-2A46-B546-1970208CC191}"/>
              </a:ext>
            </a:extLst>
          </p:cNvPr>
          <p:cNvSpPr txBox="1"/>
          <p:nvPr/>
        </p:nvSpPr>
        <p:spPr>
          <a:xfrm>
            <a:off x="110490" y="3447612"/>
            <a:ext cx="26403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/>
              <a:t>사용자가 입장하면 </a:t>
            </a:r>
            <a:r>
              <a:rPr kumimoji="1" lang="en-US" altLang="ko-KR" sz="1600" dirty="0"/>
              <a:t>＂</a:t>
            </a:r>
            <a:r>
              <a:rPr kumimoji="1" lang="ko-KR" altLang="en-US" sz="1600" dirty="0" err="1"/>
              <a:t>접속자</a:t>
            </a:r>
            <a:r>
              <a:rPr kumimoji="1" lang="en-US" altLang="ko-KR" sz="1600" dirty="0"/>
              <a:t>”</a:t>
            </a:r>
            <a:r>
              <a:rPr kumimoji="1" lang="ko-KR" altLang="en-US" sz="1600" dirty="0"/>
              <a:t> 명령어가 자동으로 수행되고 현재 접속중인 사용자를 알려주고 처음 </a:t>
            </a:r>
            <a:r>
              <a:rPr kumimoji="1" lang="ko-KR" altLang="en-US" sz="1600" dirty="0" err="1"/>
              <a:t>접속했을때</a:t>
            </a:r>
            <a:r>
              <a:rPr kumimoji="1" lang="ko-KR" altLang="en-US" sz="1600" dirty="0"/>
              <a:t> 리스트에 접속한 인원을 추가하는데 사용 </a:t>
            </a:r>
            <a:endParaRPr kumimoji="1" lang="ko-Kore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151618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5" grpId="0"/>
      <p:bldP spid="11" grpId="0"/>
      <p:bldP spid="1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480949"/>
          </a:xfrm>
          <a:prstGeom prst="rect">
            <a:avLst/>
          </a:prstGeom>
        </p:spPr>
        <p:txBody>
          <a:bodyPr vert="horz" wrap="square" lIns="110490" tIns="55245" rIns="110490" bIns="55245" anchor="ctr">
            <a:normAutofit fontScale="90000"/>
          </a:bodyPr>
          <a:lstStyle/>
          <a:p>
            <a:pPr defTabSz="508000">
              <a:defRPr/>
            </a:pPr>
            <a:r>
              <a:rPr lang="en-US" altLang="ko-KR" sz="3200" b="1">
                <a:latin typeface="나눔바른고딕"/>
                <a:ea typeface="나눔바른고딕"/>
              </a:rPr>
              <a:t>(</a:t>
            </a:r>
            <a:r>
              <a:rPr lang="ko-KR" altLang="en-US" sz="3200" b="1">
                <a:latin typeface="나눔바른고딕"/>
                <a:ea typeface="나눔바른고딕"/>
              </a:rPr>
              <a:t>봇</a:t>
            </a:r>
            <a:r>
              <a:rPr lang="en-US" altLang="ko-KR" sz="3200" b="1">
                <a:latin typeface="나눔바른고딕"/>
                <a:ea typeface="나눔바른고딕"/>
              </a:rPr>
              <a:t>)Thread </a:t>
            </a:r>
            <a:r>
              <a:rPr lang="ko-KR" altLang="en-US" sz="3200" b="1">
                <a:latin typeface="나눔바른고딕"/>
                <a:ea typeface="나눔바른고딕"/>
              </a:rPr>
              <a:t>소스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964408"/>
            <a:ext cx="8151682" cy="5433978"/>
          </a:xfrm>
          <a:prstGeom prst="rect">
            <a:avLst/>
          </a:prstGeom>
        </p:spPr>
      </p:pic>
      <p:sp>
        <p:nvSpPr>
          <p:cNvPr id="8" name="TextBox 10"/>
          <p:cNvSpPr txBox="1"/>
          <p:nvPr/>
        </p:nvSpPr>
        <p:spPr>
          <a:xfrm>
            <a:off x="8772215" y="2257404"/>
            <a:ext cx="3175310" cy="8195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1600"/>
              <a:t>랜덤 함수를 이용해 </a:t>
            </a:r>
            <a:r>
              <a:rPr kumimoji="1" lang="en-US" altLang="ko-KR" sz="1600"/>
              <a:t>1~45</a:t>
            </a:r>
            <a:r>
              <a:rPr kumimoji="1" lang="ko-KR" altLang="en-US" sz="1600"/>
              <a:t>까지의 랜덤값을 받아 </a:t>
            </a:r>
            <a:r>
              <a:rPr kumimoji="1" lang="en-US" altLang="ko-KR" sz="1600"/>
              <a:t>6</a:t>
            </a:r>
            <a:r>
              <a:rPr kumimoji="1" lang="ko-KR" altLang="en-US" sz="1600"/>
              <a:t>개의 로또 값을 저장 출력</a:t>
            </a:r>
          </a:p>
        </p:txBody>
      </p:sp>
      <p:sp>
        <p:nvSpPr>
          <p:cNvPr id="9" name="TextBox 10"/>
          <p:cNvSpPr txBox="1"/>
          <p:nvPr/>
        </p:nvSpPr>
        <p:spPr>
          <a:xfrm>
            <a:off x="8772215" y="4091153"/>
            <a:ext cx="3175310" cy="5699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ko-KR" sz="1600"/>
              <a:t>food[]</a:t>
            </a:r>
            <a:r>
              <a:rPr kumimoji="1" lang="ko-KR" altLang="en-US" sz="1600"/>
              <a:t>값에 미리 입력한 음식 값을 랜덤 함수를 통해 출력</a:t>
            </a:r>
          </a:p>
        </p:txBody>
      </p:sp>
      <p:cxnSp>
        <p:nvCxnSpPr>
          <p:cNvPr id="11" name="직선 화살표 연결선 10"/>
          <p:cNvCxnSpPr/>
          <p:nvPr/>
        </p:nvCxnSpPr>
        <p:spPr>
          <a:xfrm>
            <a:off x="5911625" y="2535795"/>
            <a:ext cx="263192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7"/>
          <p:cNvSpPr/>
          <p:nvPr/>
        </p:nvSpPr>
        <p:spPr>
          <a:xfrm>
            <a:off x="180198" y="1119279"/>
            <a:ext cx="5336329" cy="28330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13" name="직사각형 7"/>
          <p:cNvSpPr/>
          <p:nvPr/>
        </p:nvSpPr>
        <p:spPr>
          <a:xfrm>
            <a:off x="180198" y="3952311"/>
            <a:ext cx="7320703" cy="16071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7759819" y="4376132"/>
            <a:ext cx="7837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 animBg="1"/>
      <p:bldP spid="1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0" y="1165542"/>
            <a:ext cx="7776433" cy="5214831"/>
          </a:xfrm>
          <a:prstGeom prst="rect">
            <a:avLst/>
          </a:prstGeom>
        </p:spPr>
      </p:pic>
      <p:sp>
        <p:nvSpPr>
          <p:cNvPr id="4" name="제목 1"/>
          <p:cNvSpPr txBox="1">
            <a:spLocks noGrp="1"/>
          </p:cNvSpPr>
          <p:nvPr>
            <p:ph type="title"/>
          </p:nvPr>
        </p:nvSpPr>
        <p:spPr>
          <a:xfrm>
            <a:off x="609600" y="274955"/>
            <a:ext cx="10974070" cy="480949"/>
          </a:xfrm>
          <a:prstGeom prst="rect">
            <a:avLst/>
          </a:prstGeom>
        </p:spPr>
        <p:txBody>
          <a:bodyPr vert="horz" wrap="square" lIns="110490" tIns="55245" rIns="110490" bIns="55245" anchor="ctr">
            <a:normAutofit fontScale="90000"/>
          </a:bodyPr>
          <a:lstStyle/>
          <a:p>
            <a:pPr defTabSz="508000">
              <a:defRPr/>
            </a:pPr>
            <a:r>
              <a:rPr lang="en-US" altLang="ko-KR" sz="3200" b="1">
                <a:latin typeface="나눔바른고딕"/>
                <a:ea typeface="나눔바른고딕"/>
              </a:rPr>
              <a:t>(</a:t>
            </a:r>
            <a:r>
              <a:rPr lang="ko-KR" altLang="en-US" sz="3200" b="1">
                <a:latin typeface="나눔바른고딕"/>
                <a:ea typeface="나눔바른고딕"/>
              </a:rPr>
              <a:t>봇</a:t>
            </a:r>
            <a:r>
              <a:rPr lang="en-US" altLang="ko-KR" sz="3200" b="1">
                <a:latin typeface="나눔바른고딕"/>
                <a:ea typeface="나눔바른고딕"/>
              </a:rPr>
              <a:t>)Thread </a:t>
            </a:r>
            <a:r>
              <a:rPr lang="ko-KR" altLang="en-US" sz="3200" b="1">
                <a:latin typeface="나눔바른고딕"/>
                <a:ea typeface="나눔바른고딕"/>
              </a:rPr>
              <a:t>소스</a:t>
            </a:r>
          </a:p>
        </p:txBody>
      </p:sp>
      <p:sp>
        <p:nvSpPr>
          <p:cNvPr id="5" name="직사각형 7"/>
          <p:cNvSpPr/>
          <p:nvPr/>
        </p:nvSpPr>
        <p:spPr>
          <a:xfrm>
            <a:off x="0" y="1165542"/>
            <a:ext cx="7668471" cy="27377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6" name="TextBox 10"/>
          <p:cNvSpPr txBox="1"/>
          <p:nvPr/>
        </p:nvSpPr>
        <p:spPr>
          <a:xfrm>
            <a:off x="8660032" y="2125089"/>
            <a:ext cx="3175310" cy="816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1600"/>
              <a:t>내가 입력한 텍스트에 </a:t>
            </a:r>
            <a:r>
              <a:rPr kumimoji="1" lang="en-US" altLang="ko-KR" sz="1600"/>
              <a:t>“</a:t>
            </a:r>
            <a:r>
              <a:rPr kumimoji="1" lang="ko-KR" altLang="en-US" sz="1600"/>
              <a:t>안녕</a:t>
            </a:r>
            <a:r>
              <a:rPr kumimoji="1" lang="en-US" altLang="ko-KR" sz="1600"/>
              <a:t>,</a:t>
            </a:r>
            <a:r>
              <a:rPr kumimoji="1" lang="ko-KR" altLang="en-US" sz="1600"/>
              <a:t> 하이</a:t>
            </a:r>
            <a:r>
              <a:rPr kumimoji="1" lang="en-US" altLang="ko-KR" sz="1600"/>
              <a:t>,</a:t>
            </a:r>
            <a:r>
              <a:rPr kumimoji="1" lang="ko-KR" altLang="en-US" sz="1600"/>
              <a:t> 반가워</a:t>
            </a:r>
            <a:r>
              <a:rPr kumimoji="1" lang="en-US" altLang="ko-KR" sz="1600"/>
              <a:t>”</a:t>
            </a:r>
            <a:r>
              <a:rPr kumimoji="1" lang="ko-KR" altLang="en-US" sz="1600"/>
              <a:t> 라는 값이 입력되면 </a:t>
            </a:r>
          </a:p>
          <a:p>
            <a:pPr lvl="0">
              <a:defRPr/>
            </a:pPr>
            <a:r>
              <a:rPr kumimoji="1" lang="en-US" altLang="ko-KR" sz="1600"/>
              <a:t>Bunicast</a:t>
            </a:r>
            <a:r>
              <a:rPr kumimoji="1" lang="ko-KR" altLang="en-US" sz="1600"/>
              <a:t>를 통해 답변 출력</a:t>
            </a:r>
          </a:p>
        </p:txBody>
      </p:sp>
      <p:sp>
        <p:nvSpPr>
          <p:cNvPr id="7" name="직사각형 7"/>
          <p:cNvSpPr/>
          <p:nvPr/>
        </p:nvSpPr>
        <p:spPr>
          <a:xfrm>
            <a:off x="0" y="3903302"/>
            <a:ext cx="7668471" cy="2226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ko-Kore-KR" altLang="en-US"/>
          </a:p>
        </p:txBody>
      </p:sp>
      <p:sp>
        <p:nvSpPr>
          <p:cNvPr id="8" name="TextBox 10"/>
          <p:cNvSpPr txBox="1"/>
          <p:nvPr/>
        </p:nvSpPr>
        <p:spPr>
          <a:xfrm>
            <a:off x="8660032" y="4608303"/>
            <a:ext cx="3175310" cy="819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1600"/>
              <a:t>내가 입력한 텍스트에 </a:t>
            </a:r>
            <a:r>
              <a:rPr kumimoji="1" lang="en-US" altLang="ko-KR" sz="1600"/>
              <a:t>“</a:t>
            </a:r>
            <a:r>
              <a:rPr kumimoji="1" lang="ko-KR" altLang="en-US" sz="1600"/>
              <a:t>노래</a:t>
            </a:r>
            <a:r>
              <a:rPr kumimoji="1" lang="en-US" altLang="ko-KR" sz="1600"/>
              <a:t>”</a:t>
            </a:r>
            <a:r>
              <a:rPr kumimoji="1" lang="ko-KR" altLang="en-US" sz="1600"/>
              <a:t>라는 값이 입력되면 경로에 지정된 음성파일이 실행</a:t>
            </a:r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7903986" y="2639659"/>
            <a:ext cx="62642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>
            <a:off x="7903986" y="5017824"/>
            <a:ext cx="62642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66700"/>
            <a:ext cx="10974070" cy="1144270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ko-KR" altLang="en-US" sz="5310" dirty="0">
                <a:latin typeface="HY산B" charset="0"/>
                <a:ea typeface="HY산B" charset="0"/>
              </a:rPr>
              <a:t>채팅 </a:t>
            </a:r>
            <a:r>
              <a:rPr lang="ko-KR" altLang="en-US" sz="5310" dirty="0">
                <a:latin typeface="HY산B" charset="0"/>
                <a:ea typeface="HY산B" charset="0"/>
                <a:cs typeface="+mj-cs"/>
              </a:rPr>
              <a:t>결과</a:t>
            </a:r>
          </a:p>
        </p:txBody>
      </p:sp>
      <p:pic>
        <p:nvPicPr>
          <p:cNvPr id="5" name="화면 기록 2021-06-08 오후 2.08.29" descr="화면 기록 2021-06-08 오후 2.08.29">
            <a:hlinkClick r:id="" action="ppaction://media"/>
            <a:extLst>
              <a:ext uri="{FF2B5EF4-FFF2-40B4-BE49-F238E27FC236}">
                <a16:creationId xmlns:a16="http://schemas.microsoft.com/office/drawing/2014/main" id="{5AADB985-A898-5540-A334-2A07F043E05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3425" y="1600200"/>
            <a:ext cx="8183563" cy="4527550"/>
          </a:xfrm>
        </p:spPr>
      </p:pic>
    </p:spTree>
    <p:extLst>
      <p:ext uri="{BB962C8B-B14F-4D97-AF65-F5344CB8AC3E}">
        <p14:creationId xmlns:p14="http://schemas.microsoft.com/office/powerpoint/2010/main" val="199129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66700"/>
            <a:ext cx="10974070" cy="1144270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ko-KR" altLang="en-US" sz="5310" dirty="0">
                <a:latin typeface="HY산B" charset="0"/>
                <a:ea typeface="HY산B" charset="0"/>
              </a:rPr>
              <a:t>봇 시스템</a:t>
            </a:r>
            <a:r>
              <a:rPr lang="ko-KR" altLang="en-US" sz="5310" dirty="0">
                <a:latin typeface="HY산B" charset="0"/>
                <a:ea typeface="HY산B" charset="0"/>
                <a:cs typeface="+mj-cs"/>
              </a:rPr>
              <a:t> 결과</a:t>
            </a:r>
          </a:p>
        </p:txBody>
      </p:sp>
      <p:pic>
        <p:nvPicPr>
          <p:cNvPr id="5" name="화면 기록 2021-06-08 오전 1.25.47" descr="화면 기록 2021-06-08 오전 1.25.47">
            <a:hlinkClick r:id="" action="ppaction://media"/>
            <a:extLst>
              <a:ext uri="{FF2B5EF4-FFF2-40B4-BE49-F238E27FC236}">
                <a16:creationId xmlns:a16="http://schemas.microsoft.com/office/drawing/2014/main" id="{1B33BB03-A7FD-1A4D-AE8E-9A1E4CE13E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09656" y="1410970"/>
            <a:ext cx="2953616" cy="5120799"/>
          </a:xfrm>
        </p:spPr>
      </p:pic>
    </p:spTree>
    <p:extLst>
      <p:ext uri="{BB962C8B-B14F-4D97-AF65-F5344CB8AC3E}">
        <p14:creationId xmlns:p14="http://schemas.microsoft.com/office/powerpoint/2010/main" val="3381992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개발 소감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454382" y="2465071"/>
            <a:ext cx="8456830" cy="813409"/>
          </a:xfrm>
        </p:spPr>
        <p:txBody>
          <a:bodyPr>
            <a:normAutofit lnSpcReduction="10000"/>
          </a:bodyPr>
          <a:lstStyle/>
          <a:p>
            <a:pPr marL="0" indent="0">
              <a:buNone/>
              <a:defRPr/>
            </a:pPr>
            <a:r>
              <a:rPr lang="ko-KR" altLang="en-US" sz="1700" dirty="0" err="1">
                <a:latin typeface="맑은 고딕"/>
                <a:ea typeface="맑은 고딕"/>
              </a:rPr>
              <a:t>집접</a:t>
            </a:r>
            <a:r>
              <a:rPr lang="ko-KR" altLang="en-US" sz="1700" dirty="0">
                <a:latin typeface="맑은 고딕"/>
                <a:ea typeface="맑은 고딕"/>
              </a:rPr>
              <a:t> 채팅프로그램 기능 등을 구현해보고 분석해보면서 자바에 대해서 많이 공부 할 수 있었고 처음엔 생소한 코드들이 많았는데 조원들과 찾아가고 문제를 해결함에 있어 많은 성취감과 희열을 느꼈습니다</a:t>
            </a:r>
            <a:r>
              <a:rPr lang="en-US" altLang="ko-KR" sz="1700">
                <a:latin typeface="맑은 고딕"/>
                <a:ea typeface="맑은 고딕"/>
              </a:rPr>
              <a:t>.</a:t>
            </a:r>
            <a:r>
              <a:rPr lang="ko-KR" altLang="en-US" sz="1700">
                <a:latin typeface="맑은 고딕"/>
                <a:ea typeface="맑은 고딕"/>
              </a:rPr>
              <a:t>  </a:t>
            </a:r>
            <a:endParaRPr lang="ko-KR" altLang="en-US" sz="1700" dirty="0">
              <a:latin typeface="맑은 고딕"/>
              <a:ea typeface="맑은 고딕"/>
            </a:endParaRPr>
          </a:p>
        </p:txBody>
      </p:sp>
      <p:sp>
        <p:nvSpPr>
          <p:cNvPr id="4" name="내용 개체 틀 2"/>
          <p:cNvSpPr/>
          <p:nvPr/>
        </p:nvSpPr>
        <p:spPr>
          <a:xfrm>
            <a:off x="739942" y="2465071"/>
            <a:ext cx="2862145" cy="659246"/>
          </a:xfrm>
          <a:prstGeom prst="rect">
            <a:avLst/>
          </a:prstGeom>
        </p:spPr>
        <p:txBody>
          <a:bodyPr vert="horz" lIns="110780" tIns="55390" rIns="110780" bIns="55390">
            <a:normAutofit lnSpcReduction="10000"/>
          </a:bodyPr>
          <a:lstStyle/>
          <a:p>
            <a:pPr marL="416503" indent="-416503" algn="l" defTabSz="1110676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kumimoji="0" lang="ko-KR" altLang="en-US" sz="3909" b="0" i="0" u="none" strike="noStrike" kern="1200" cap="none" spc="0" normalizeH="0" baseline="0">
                <a:solidFill>
                  <a:schemeClr val="tx1"/>
                </a:solidFill>
                <a:latin typeface="HY산B"/>
                <a:ea typeface="HY산B"/>
                <a:cs typeface="+mn-cs"/>
              </a:rPr>
              <a:t>이시원 </a:t>
            </a:r>
            <a:r>
              <a:rPr kumimoji="0" lang="en-US" altLang="ko-KR" sz="3909" b="0" i="0" u="none" strike="noStrike" kern="1200" cap="none" spc="0" normalizeH="0" baseline="0">
                <a:solidFill>
                  <a:schemeClr val="tx1"/>
                </a:solidFill>
                <a:latin typeface="HY산B"/>
                <a:ea typeface="HY산B"/>
                <a:cs typeface="+mn-cs"/>
              </a:rPr>
              <a:t>-</a:t>
            </a:r>
          </a:p>
        </p:txBody>
      </p:sp>
      <p:sp>
        <p:nvSpPr>
          <p:cNvPr id="6" name="내용 개체 틀 2"/>
          <p:cNvSpPr/>
          <p:nvPr/>
        </p:nvSpPr>
        <p:spPr>
          <a:xfrm>
            <a:off x="739942" y="4615154"/>
            <a:ext cx="2862145" cy="659246"/>
          </a:xfrm>
          <a:prstGeom prst="rect">
            <a:avLst/>
          </a:prstGeom>
        </p:spPr>
        <p:txBody>
          <a:bodyPr vert="horz" lIns="110780" tIns="55390" rIns="110780" bIns="55390">
            <a:normAutofit lnSpcReduction="10000"/>
          </a:bodyPr>
          <a:lstStyle/>
          <a:p>
            <a:pPr marL="416503" indent="-416503" algn="l" defTabSz="1110676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kumimoji="0" lang="ko-KR" altLang="en-US" sz="3909" b="0" i="0" u="none" strike="noStrike" kern="1200" cap="none" spc="0" normalizeH="0" baseline="0">
                <a:solidFill>
                  <a:schemeClr val="tx1"/>
                </a:solidFill>
                <a:latin typeface="HY산B"/>
                <a:ea typeface="HY산B"/>
                <a:cs typeface="+mn-cs"/>
              </a:rPr>
              <a:t>김기정 </a:t>
            </a:r>
            <a:r>
              <a:rPr kumimoji="0" lang="en-US" altLang="ko-KR" sz="3909" b="0" i="0" u="none" strike="noStrike" kern="1200" cap="none" spc="0" normalizeH="0" baseline="0">
                <a:solidFill>
                  <a:schemeClr val="tx1"/>
                </a:solidFill>
                <a:latin typeface="HY산B"/>
                <a:ea typeface="HY산B"/>
                <a:cs typeface="+mn-cs"/>
              </a:rPr>
              <a:t>-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54382" y="4512341"/>
            <a:ext cx="8331869" cy="8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700"/>
              <a:t>처음에는 어떠한 방식으로 코드를 짜야할지 감이안와 막막했습니다.하지만 코딩을 하면 할수록 새로운 기능들은 이해하고 사용하면서 채팅프로그램 개발에 재미를 </a:t>
            </a:r>
          </a:p>
          <a:p>
            <a:pPr>
              <a:defRPr/>
            </a:pPr>
            <a:r>
              <a:rPr lang="ko-KR" altLang="en-US" sz="1700"/>
              <a:t>느낄 수 있었습니다</a:t>
            </a:r>
            <a:r>
              <a:rPr lang="en-US" altLang="ko-KR" sz="170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개발 소감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454382" y="2465071"/>
            <a:ext cx="8456830" cy="81340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  <a:defRPr/>
            </a:pPr>
            <a:r>
              <a:rPr lang="ko-KR" altLang="en-US" sz="1700">
                <a:latin typeface="맑은 고딕"/>
                <a:ea typeface="맑은 고딕"/>
              </a:rPr>
              <a:t>처음에는 소스구동하는것도 어려웠지만 천천히 분석하고 기능을 추가해나가면서 </a:t>
            </a:r>
          </a:p>
          <a:p>
            <a:pPr marL="0" indent="0">
              <a:buNone/>
              <a:defRPr/>
            </a:pPr>
            <a:r>
              <a:rPr lang="ko-KR" altLang="en-US" sz="1700">
                <a:latin typeface="맑은 고딕"/>
                <a:ea typeface="맑은 고딕"/>
              </a:rPr>
              <a:t>그저 과제가 아닌 하나의 프로그램을 개발하는 재미가 이런것이구나 하고 </a:t>
            </a:r>
          </a:p>
          <a:p>
            <a:pPr marL="0" indent="0">
              <a:buNone/>
              <a:defRPr/>
            </a:pPr>
            <a:r>
              <a:rPr lang="ko-KR" altLang="en-US" sz="1700">
                <a:latin typeface="맑은 고딕"/>
                <a:ea typeface="맑은 고딕"/>
              </a:rPr>
              <a:t>느낄 수 있었습니다.</a:t>
            </a:r>
          </a:p>
        </p:txBody>
      </p:sp>
      <p:sp>
        <p:nvSpPr>
          <p:cNvPr id="4" name="내용 개체 틀 2"/>
          <p:cNvSpPr/>
          <p:nvPr/>
        </p:nvSpPr>
        <p:spPr>
          <a:xfrm>
            <a:off x="739942" y="2465071"/>
            <a:ext cx="2862145" cy="659246"/>
          </a:xfrm>
          <a:prstGeom prst="rect">
            <a:avLst/>
          </a:prstGeom>
        </p:spPr>
        <p:txBody>
          <a:bodyPr vert="horz" lIns="110780" tIns="55390" rIns="110780" bIns="55390">
            <a:normAutofit lnSpcReduction="10000"/>
          </a:bodyPr>
          <a:lstStyle/>
          <a:p>
            <a:pPr marL="416503" indent="-416503" algn="l" defTabSz="1110676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kumimoji="0" lang="ko-KR" altLang="en-US" sz="3909" b="0" i="0" u="none" strike="noStrike" kern="1200" cap="none" spc="0" normalizeH="0" baseline="0">
                <a:solidFill>
                  <a:schemeClr val="tx1"/>
                </a:solidFill>
                <a:latin typeface="HY산B"/>
                <a:ea typeface="HY산B"/>
                <a:cs typeface="+mn-cs"/>
              </a:rPr>
              <a:t>이상훈 </a:t>
            </a:r>
            <a:r>
              <a:rPr kumimoji="0" lang="en-US" altLang="ko-KR" sz="3909" b="0" i="0" u="none" strike="noStrike" kern="1200" cap="none" spc="0" normalizeH="0" baseline="0">
                <a:solidFill>
                  <a:schemeClr val="tx1"/>
                </a:solidFill>
                <a:latin typeface="HY산B"/>
                <a:ea typeface="HY산B"/>
                <a:cs typeface="+mn-cs"/>
              </a:rPr>
              <a:t>-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54382" y="4511840"/>
            <a:ext cx="8028190" cy="865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700"/>
              <a:t>1학년때 배웠던 Java를 응용하느라 초반부에는 쉽지 않았지만 팀원들끼리 역할을 분담하여 화상채팅으로 진행과정을 공유하고 점점 발전해가는 팀을 보니 뿌듯했습니다. 결과도 만족스럽게 나왔고 좋은 프로젝트 경험이었다고 생각합니다.</a:t>
            </a:r>
          </a:p>
        </p:txBody>
      </p:sp>
      <p:sp>
        <p:nvSpPr>
          <p:cNvPr id="6" name="내용 개체 틀 2"/>
          <p:cNvSpPr/>
          <p:nvPr/>
        </p:nvSpPr>
        <p:spPr>
          <a:xfrm>
            <a:off x="739942" y="4615154"/>
            <a:ext cx="2862145" cy="659246"/>
          </a:xfrm>
          <a:prstGeom prst="rect">
            <a:avLst/>
          </a:prstGeom>
        </p:spPr>
        <p:txBody>
          <a:bodyPr vert="horz" lIns="110780" tIns="55390" rIns="110780" bIns="55390">
            <a:normAutofit lnSpcReduction="10000"/>
          </a:bodyPr>
          <a:lstStyle/>
          <a:p>
            <a:pPr marL="416503" indent="-416503" algn="l" defTabSz="1110676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kumimoji="0" lang="ko-KR" altLang="en-US" sz="3909" b="0" i="0" u="none" strike="noStrike" kern="1200" cap="none" spc="0" normalizeH="0" baseline="0">
                <a:solidFill>
                  <a:schemeClr val="tx1"/>
                </a:solidFill>
                <a:latin typeface="HY산B"/>
                <a:ea typeface="HY산B"/>
                <a:cs typeface="+mn-cs"/>
              </a:rPr>
              <a:t>백래훈 </a:t>
            </a:r>
            <a:r>
              <a:rPr kumimoji="0" lang="en-US" altLang="ko-KR" sz="3909" b="0" i="0" u="none" strike="noStrike" kern="1200" cap="none" spc="0" normalizeH="0" baseline="0">
                <a:solidFill>
                  <a:schemeClr val="tx1"/>
                </a:solidFill>
                <a:latin typeface="HY산B"/>
                <a:ea typeface="HY산B"/>
                <a:cs typeface="+mn-cs"/>
              </a:rPr>
              <a:t>-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9310" y="2857182"/>
            <a:ext cx="10973435" cy="1143635"/>
          </a:xfrm>
        </p:spPr>
        <p:txBody>
          <a:bodyPr/>
          <a:lstStyle/>
          <a:p>
            <a:pPr>
              <a:defRPr/>
            </a:pPr>
            <a:r>
              <a:rPr lang="ko-KR" altLang="en-US"/>
              <a:t> 수고하셨습니다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3435" cy="1143635"/>
          </a:xfrm>
        </p:spPr>
        <p:txBody>
          <a:bodyPr vert="horz" wrap="square" lIns="110490" tIns="55245" rIns="110490" bIns="55245" anchor="ctr">
            <a:normAutofit/>
          </a:bodyPr>
          <a:lstStyle/>
          <a:p>
            <a:pPr marL="0" indent="0" defTabSz="508000">
              <a:buFontTx/>
              <a:buNone/>
              <a:defRPr/>
            </a:pPr>
            <a:r>
              <a:rPr lang="ko-KR" altLang="en-US"/>
              <a:t>PROJ - 1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728345" y="1412240"/>
            <a:ext cx="6432550" cy="883285"/>
          </a:xfrm>
          <a:prstGeom prst="rect">
            <a:avLst/>
          </a:prstGeom>
        </p:spPr>
        <p:txBody>
          <a:bodyPr vert="horz" wrap="square" lIns="110490" tIns="55245" rIns="110490" bIns="55245" anchor="t">
            <a:normAutofit/>
          </a:bodyPr>
          <a:lstStyle/>
          <a:p>
            <a:pPr marL="0" indent="0" defTabSz="508000">
              <a:lnSpc>
                <a:spcPct val="150000"/>
              </a:lnSpc>
              <a:buFontTx/>
              <a:buNone/>
              <a:defRPr/>
            </a:pPr>
            <a:r>
              <a:rPr lang="ko-KR" altLang="en-US" sz="2800" b="1">
                <a:latin typeface="나눔바른고딕"/>
                <a:ea typeface="나눔바른고딕"/>
              </a:rPr>
              <a:t>기본 프로그램  </a:t>
            </a:r>
          </a:p>
        </p:txBody>
      </p:sp>
      <p:sp>
        <p:nvSpPr>
          <p:cNvPr id="4" name="내용 개체 틀 3"/>
          <p:cNvSpPr txBox="1"/>
          <p:nvPr/>
        </p:nvSpPr>
        <p:spPr>
          <a:xfrm>
            <a:off x="1828165" y="2733040"/>
            <a:ext cx="9050020" cy="883285"/>
          </a:xfrm>
          <a:prstGeom prst="rect">
            <a:avLst/>
          </a:prstGeom>
        </p:spPr>
        <p:txBody>
          <a:bodyPr vert="horz" wrap="square" lIns="110490" tIns="55245" rIns="110490" bIns="55245" anchor="t">
            <a:normAutofit fontScale="92500"/>
          </a:bodyPr>
          <a:lstStyle/>
          <a:p>
            <a:pPr marL="0" indent="0" algn="l" defTabSz="1110615" eaLnBrk="1" latinLnBrk="1" hangingPunct="1">
              <a:lnSpc>
                <a:spcPct val="150000"/>
              </a:lnSpc>
              <a:spcBef>
                <a:spcPct val="20000"/>
              </a:spcBef>
              <a:buFontTx/>
              <a:buNone/>
              <a:defRPr/>
            </a:pPr>
            <a:r>
              <a:rPr lang="ko-KR" altLang="en-US" sz="2800" b="1">
                <a:latin typeface="나눔바른고딕"/>
                <a:ea typeface="나눔바른고딕"/>
              </a:rPr>
              <a:t>Client 부분 - 전송 메시지를 사용자로부터 입력 받아 전송</a:t>
            </a:r>
          </a:p>
        </p:txBody>
      </p:sp>
      <p:sp>
        <p:nvSpPr>
          <p:cNvPr id="5" name="텍스트 상자 4"/>
          <p:cNvSpPr txBox="1"/>
          <p:nvPr/>
        </p:nvSpPr>
        <p:spPr>
          <a:xfrm>
            <a:off x="1826895" y="4401185"/>
            <a:ext cx="9829800" cy="883285"/>
          </a:xfrm>
          <a:prstGeom prst="rect">
            <a:avLst/>
          </a:prstGeom>
        </p:spPr>
        <p:txBody>
          <a:bodyPr vert="horz" wrap="square" lIns="110490" tIns="55245" rIns="110490" bIns="55245" anchor="t">
            <a:normAutofit fontScale="85000" lnSpcReduction="10000"/>
          </a:bodyPr>
          <a:lstStyle/>
          <a:p>
            <a:pPr marL="0" indent="0" algn="l" defTabSz="1110615" eaLnBrk="1" latinLnBrk="1" hangingPunct="1">
              <a:lnSpc>
                <a:spcPct val="150000"/>
              </a:lnSpc>
              <a:spcBef>
                <a:spcPct val="20000"/>
              </a:spcBef>
              <a:buFontTx/>
              <a:buNone/>
              <a:defRPr/>
            </a:pPr>
            <a:r>
              <a:rPr lang="ko-KR" altLang="en-US" sz="2800" b="1">
                <a:latin typeface="나눔바른고딕"/>
                <a:ea typeface="나눔바른고딕"/>
              </a:rPr>
              <a:t>Server 부분 - Client 가 보낸 메시지를 받아 다시 Client 에게 보내기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0FB43F-AAA2-F040-AFAE-BC9D791E2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Client</a:t>
            </a:r>
            <a:r>
              <a:rPr kumimoji="1" lang="ko-KR" altLang="en-US" dirty="0"/>
              <a:t> 소스</a:t>
            </a:r>
            <a:endParaRPr kumimoji="1" lang="ko-Kore-KR" altLang="en-US" dirty="0"/>
          </a:p>
        </p:txBody>
      </p:sp>
      <p:pic>
        <p:nvPicPr>
          <p:cNvPr id="7" name="내용 개체 틀 2" descr="C:/Users/HighTech/AppData/Roaming/PolarisOffice9/ETemp/1276_13733808/fImage36044615899.png">
            <a:extLst>
              <a:ext uri="{FF2B5EF4-FFF2-40B4-BE49-F238E27FC236}">
                <a16:creationId xmlns:a16="http://schemas.microsoft.com/office/drawing/2014/main" id="{FF5E160D-EBBF-4E42-AB19-AD104744C70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755" b="1357"/>
          <a:stretch/>
        </p:blipFill>
        <p:spPr>
          <a:xfrm>
            <a:off x="3261860" y="1600200"/>
            <a:ext cx="5668279" cy="44626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96461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47294"/>
          <a:stretch/>
        </p:blipFill>
        <p:spPr>
          <a:xfrm>
            <a:off x="3326805" y="1740357"/>
            <a:ext cx="5538390" cy="1490472"/>
          </a:xfrm>
          <a:noFill/>
        </p:spPr>
      </p:pic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0" y="4105816"/>
            <a:ext cx="7976937" cy="1956096"/>
          </a:xfrm>
        </p:spPr>
        <p:txBody>
          <a:bodyPr/>
          <a:lstStyle/>
          <a:p>
            <a:pPr lvl="0">
              <a:defRPr/>
            </a:pPr>
            <a:r>
              <a:rPr lang="en-US"/>
              <a:t>Scanner</a:t>
            </a:r>
            <a:r>
              <a:rPr lang="ko-KR" altLang="en-US"/>
              <a:t>객체를 생성해서 직접 입력할수 있도록 수정</a:t>
            </a:r>
          </a:p>
          <a:p>
            <a:pPr lvl="0">
              <a:defRPr/>
            </a:pPr>
            <a:r>
              <a:rPr lang="ko-KR" altLang="en-US"/>
              <a:t>입력한 문장을 </a:t>
            </a:r>
            <a:r>
              <a:rPr lang="en-US" altLang="ko-KR"/>
              <a:t>next.Line</a:t>
            </a:r>
            <a:r>
              <a:rPr lang="ko-KR" altLang="en-US"/>
              <a:t>를 이용하여 </a:t>
            </a:r>
            <a:r>
              <a:rPr lang="en-US" altLang="ko-KR"/>
              <a:t>msg</a:t>
            </a:r>
            <a:r>
              <a:rPr lang="ko-KR" altLang="en-US"/>
              <a:t>변수에 저장 후 </a:t>
            </a:r>
            <a:r>
              <a:rPr lang="en-US" altLang="ko-KR"/>
              <a:t>msg</a:t>
            </a:r>
            <a:r>
              <a:rPr lang="ko-KR" altLang="en-US"/>
              <a:t>를 </a:t>
            </a:r>
            <a:r>
              <a:rPr lang="en-US" altLang="ko-KR"/>
              <a:t>out</a:t>
            </a:r>
            <a:r>
              <a:rPr lang="ko-KR" altLang="en-US"/>
              <a:t>하여</a:t>
            </a:r>
          </a:p>
          <a:p>
            <a:pPr lvl="0">
              <a:defRPr/>
            </a:pPr>
            <a:r>
              <a:rPr lang="ko-KR" altLang="en-US"/>
              <a:t>서버로 전송 시켜준다</a:t>
            </a:r>
            <a:r>
              <a:rPr lang="en-US" altLang="ko-KR"/>
              <a:t>.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06F460-351A-48D0-9978-0C5C97192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3435" cy="1143635"/>
          </a:xfrm>
        </p:spPr>
        <p:txBody>
          <a:bodyPr vert="horz" wrap="square" lIns="110490" tIns="55245" rIns="110490" bIns="55245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en-US" altLang="ko-KR" dirty="0"/>
              <a:t>Server</a:t>
            </a:r>
            <a:r>
              <a:rPr lang="ko-KR" altLang="en-US" dirty="0"/>
              <a:t> 소스</a:t>
            </a:r>
          </a:p>
        </p:txBody>
      </p:sp>
      <p:pic>
        <p:nvPicPr>
          <p:cNvPr id="10" name="그림 9" descr="C:/Users/HighTech/AppData/Roaming/PolarisOffice9/ETemp/1276_13733808/fImage40783605899.png">
            <a:extLst>
              <a:ext uri="{FF2B5EF4-FFF2-40B4-BE49-F238E27FC236}">
                <a16:creationId xmlns:a16="http://schemas.microsoft.com/office/drawing/2014/main" id="{AE4B9AE0-DFF7-D94A-8F91-4B50A64BC23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77" b="-1605"/>
          <a:stretch/>
        </p:blipFill>
        <p:spPr>
          <a:xfrm>
            <a:off x="2980944" y="1318297"/>
            <a:ext cx="6230112" cy="54401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41442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0" y="4206079"/>
            <a:ext cx="7315200" cy="1695412"/>
          </a:xfrm>
        </p:spPr>
        <p:txBody>
          <a:bodyPr/>
          <a:lstStyle/>
          <a:p>
            <a:pPr lvl="0">
              <a:defRPr/>
            </a:pPr>
            <a:r>
              <a:rPr lang="en-US"/>
              <a:t>mySocket</a:t>
            </a:r>
            <a:r>
              <a:rPr lang="ko-KR" altLang="en-US"/>
              <a:t>에 입력 되있는 </a:t>
            </a:r>
            <a:r>
              <a:rPr lang="en-US" altLang="ko-KR"/>
              <a:t>IP</a:t>
            </a:r>
            <a:r>
              <a:rPr lang="ko-KR" altLang="en-US"/>
              <a:t>주소 정보를 출력한다</a:t>
            </a:r>
          </a:p>
          <a:p>
            <a:pPr lvl="0">
              <a:defRPr/>
            </a:pPr>
            <a:r>
              <a:rPr lang="en-US" altLang="ko-KR"/>
              <a:t>readLine()</a:t>
            </a:r>
            <a:r>
              <a:rPr lang="ko-KR" altLang="en-US"/>
              <a:t>함수를 이용하여 클라우드에서 보낸 데이터를 받아 </a:t>
            </a:r>
            <a:r>
              <a:rPr lang="en-US" altLang="ko-KR"/>
              <a:t>msg</a:t>
            </a:r>
            <a:r>
              <a:rPr lang="ko-KR" altLang="en-US"/>
              <a:t>함수에 저장후 출력 다시 </a:t>
            </a:r>
            <a:r>
              <a:rPr lang="en-US" altLang="ko-KR"/>
              <a:t>msg</a:t>
            </a:r>
            <a:r>
              <a:rPr lang="ko-KR" altLang="en-US"/>
              <a:t>를 클라우드에 보내 클라우드에서 직접 입력한 내용을 다시 받아볼수 있도록 기능을 수행한다</a:t>
            </a:r>
            <a:r>
              <a:rPr lang="en-US" altLang="ko-KR"/>
              <a:t>.</a:t>
            </a:r>
            <a:endParaRPr lang="en-US"/>
          </a:p>
        </p:txBody>
      </p:sp>
      <p:pic>
        <p:nvPicPr>
          <p:cNvPr id="10" name="그림 9" descr="텍스트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458814" y="924865"/>
            <a:ext cx="4530311" cy="664858"/>
          </a:xfrm>
          <a:prstGeom prst="rect">
            <a:avLst/>
          </a:prstGeom>
        </p:spPr>
      </p:pic>
      <p:pic>
        <p:nvPicPr>
          <p:cNvPr id="15" name="그림 14" descr="텍스트, 스크린샷이(가) 표시된 사진  자동 생성된 설명"/>
          <p:cNvPicPr>
            <a:picLocks noChangeAspect="1"/>
          </p:cNvPicPr>
          <p:nvPr/>
        </p:nvPicPr>
        <p:blipFill rotWithShape="1">
          <a:blip r:embed="rId3"/>
          <a:srcRect l="57279"/>
          <a:stretch/>
        </p:blipFill>
        <p:spPr>
          <a:xfrm>
            <a:off x="3458814" y="1589723"/>
            <a:ext cx="4530311" cy="2324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609600" y="266700"/>
            <a:ext cx="10974070" cy="1144270"/>
          </a:xfrm>
          <a:prstGeom prst="rect">
            <a:avLst/>
          </a:prstGeom>
        </p:spPr>
        <p:txBody>
          <a:bodyPr vert="horz" wrap="square" lIns="110490" tIns="55245" rIns="110490" bIns="55245" numCol="1" anchor="ctr">
            <a:normAutofit/>
          </a:bodyPr>
          <a:lstStyle/>
          <a:p>
            <a:pPr marL="0" indent="0" defTabSz="508000">
              <a:buFontTx/>
              <a:buNone/>
            </a:pPr>
            <a:r>
              <a:rPr lang="ko-KR" altLang="en-US"/>
              <a:t>결과</a:t>
            </a:r>
          </a:p>
        </p:txBody>
      </p:sp>
      <p:pic>
        <p:nvPicPr>
          <p:cNvPr id="5" name="내용 개체 틀 2" descr="C:/Users/HighTech/AppData/Roaming/PolarisOffice9/ETemp/1276_13733808/fImage15748645899.png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08480" y="1977390"/>
            <a:ext cx="8575675" cy="3733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88499705"/>
      </p:ext>
    </p:extLst>
  </p:cSld>
  <p:clrMapOvr>
    <a:masterClrMapping/>
  </p:clrMapOvr>
</p:sld>
</file>

<file path=ppt/theme/theme1.xml><?xml version="1.0" encoding="utf-8"?>
<a:theme xmlns:a="http://schemas.openxmlformats.org/drawingml/2006/main" name="테마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1095</Words>
  <Application>Microsoft Macintosh PowerPoint</Application>
  <PresentationFormat>와이드스크린</PresentationFormat>
  <Paragraphs>144</Paragraphs>
  <Slides>39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5" baseType="lpstr">
      <vt:lpstr>나눔바른고딕</vt:lpstr>
      <vt:lpstr>굴림</vt:lpstr>
      <vt:lpstr>HY산B</vt:lpstr>
      <vt:lpstr>맑은 고딕</vt:lpstr>
      <vt:lpstr>Arial</vt:lpstr>
      <vt:lpstr>테마1</vt:lpstr>
      <vt:lpstr>채팅 프로젝트 보고서</vt:lpstr>
      <vt:lpstr>팀 소개</vt:lpstr>
      <vt:lpstr>목차</vt:lpstr>
      <vt:lpstr>PROJ - 1</vt:lpstr>
      <vt:lpstr>Client 소스</vt:lpstr>
      <vt:lpstr>PowerPoint 프레젠테이션</vt:lpstr>
      <vt:lpstr>Server 소스</vt:lpstr>
      <vt:lpstr>PowerPoint 프레젠테이션</vt:lpstr>
      <vt:lpstr>결과</vt:lpstr>
      <vt:lpstr>PROJ - 2</vt:lpstr>
      <vt:lpstr>Client 소스</vt:lpstr>
      <vt:lpstr> Server 소스</vt:lpstr>
      <vt:lpstr>PowerPoint 프레젠테이션</vt:lpstr>
      <vt:lpstr>결과</vt:lpstr>
      <vt:lpstr>PROJ – 3,4</vt:lpstr>
      <vt:lpstr>프로젝트 명</vt:lpstr>
      <vt:lpstr>PowerPoint 프레젠테이션</vt:lpstr>
      <vt:lpstr>전송, 나가기 버튼 기능</vt:lpstr>
      <vt:lpstr>귓속말, 전쳇말 버튼 기능</vt:lpstr>
      <vt:lpstr>접속자 리스트 </vt:lpstr>
      <vt:lpstr>시간 기능</vt:lpstr>
      <vt:lpstr>이름 변경 기능</vt:lpstr>
      <vt:lpstr>봇 기능</vt:lpstr>
      <vt:lpstr>비속어 퇴장 기능</vt:lpstr>
      <vt:lpstr>Client 소스</vt:lpstr>
      <vt:lpstr>Client 소스</vt:lpstr>
      <vt:lpstr>Client 소스(봇)</vt:lpstr>
      <vt:lpstr>Client 소스(봇)</vt:lpstr>
      <vt:lpstr>Client 소스</vt:lpstr>
      <vt:lpstr>Server 소스</vt:lpstr>
      <vt:lpstr>Thread 소스</vt:lpstr>
      <vt:lpstr>Thread 소스</vt:lpstr>
      <vt:lpstr>(봇)Thread 소스</vt:lpstr>
      <vt:lpstr>(봇)Thread 소스</vt:lpstr>
      <vt:lpstr>채팅 결과</vt:lpstr>
      <vt:lpstr>봇 시스템 결과</vt:lpstr>
      <vt:lpstr>개발 소감</vt:lpstr>
      <vt:lpstr>개발 소감</vt:lpstr>
      <vt:lpstr> 수고하셨습니다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안전가옥 프로젝트</dc:title>
  <dc:creator>KKJ</dc:creator>
  <cp:lastModifiedBy>이시원</cp:lastModifiedBy>
  <cp:revision>75</cp:revision>
  <dcterms:modified xsi:type="dcterms:W3CDTF">2021-12-01T09:18:30Z</dcterms:modified>
  <cp:version>9.111.038.39680</cp:version>
</cp:coreProperties>
</file>

<file path=docProps/thumbnail.jpeg>
</file>